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93" r:id="rId5"/>
    <p:sldId id="270" r:id="rId6"/>
    <p:sldId id="280" r:id="rId7"/>
    <p:sldId id="285" r:id="rId8"/>
    <p:sldId id="284" r:id="rId9"/>
    <p:sldId id="265" r:id="rId10"/>
    <p:sldId id="294" r:id="rId11"/>
    <p:sldId id="266" r:id="rId12"/>
    <p:sldId id="287" r:id="rId13"/>
    <p:sldId id="295" r:id="rId14"/>
    <p:sldId id="282" r:id="rId15"/>
    <p:sldId id="292" r:id="rId16"/>
    <p:sldId id="296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721" autoAdjust="0"/>
  </p:normalViewPr>
  <p:slideViewPr>
    <p:cSldViewPr>
      <p:cViewPr>
        <p:scale>
          <a:sx n="59" d="100"/>
          <a:sy n="59" d="100"/>
        </p:scale>
        <p:origin x="-2400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ADBA-9A47-47DD-9261-8D31492E3C7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3A03-E694-4CC5-BD48-DDF535A7BF0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021C-6DC7-48C6-8715-7DFF64F01D3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6967-D63A-4B72-B75D-17915202408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3FC-5658-4B95-B533-EB4CE8C4268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D6A-163F-4770-8D5D-9DBABBE179F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0546-CD0D-46C8-9472-37E5F66001F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C7C4-1EEC-40BB-B705-98A97376C2D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BD1D-9A5B-4625-83DC-34DEA4E1B03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DB24-8DBE-4816-8A26-4A7C2B28F2B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07E3-4D21-43C3-98D6-C23F57D6793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5CC51F-AB60-45E1-9924-89D11B1475E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1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1470025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>БОЛЬШОЙ РИСУНОК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КОМАНДНАЯ ИГРА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БОЛЬШОЙ РИСУНОК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400" y="260647"/>
            <a:ext cx="5447200" cy="3616043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527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ПОДГОТОВКА И 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836712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64597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95881"/>
              </p:ext>
            </p:extLst>
          </p:nvPr>
        </p:nvGraphicFramePr>
        <p:xfrm>
          <a:off x="107504" y="878448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день до завершения установки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за день до начала активити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Монтаж</a:t>
                      </a:r>
                      <a:r>
                        <a:rPr lang="ru-RU" sz="1800" baseline="0" dirty="0" smtClean="0"/>
                        <a:t> станций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каждой станции подготовлены необходимые материалы и инструменты</a:t>
                      </a:r>
                      <a:r>
                        <a:rPr lang="tr-TR" sz="1800" dirty="0" smtClean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главными по команде проводят репетицию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контроль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Заключительная встреча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21107"/>
              </p:ext>
            </p:extLst>
          </p:nvPr>
        </p:nvGraphicFramePr>
        <p:xfrm>
          <a:off x="107504" y="924273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3166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ГРУППИРОВКА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21574"/>
              </p:ext>
            </p:extLst>
          </p:nvPr>
        </p:nvGraphicFramePr>
        <p:xfrm>
          <a:off x="1668526" y="1772816"/>
          <a:ext cx="5806948" cy="3164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472"/>
                <a:gridCol w="1071119"/>
                <a:gridCol w="1071119"/>
                <a:gridCol w="1071119"/>
                <a:gridCol w="107111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Группировка для 1 табло и пример распределения команд</a:t>
                      </a:r>
                      <a:endParaRPr lang="tr-TR" sz="1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ТАБЛО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ТАБЛО</a:t>
                      </a:r>
                      <a:endParaRPr lang="tr-TR" sz="1800" b="1" dirty="0" smtClean="0"/>
                    </a:p>
                    <a:p>
                      <a:pPr algn="ctr"/>
                      <a:r>
                        <a:rPr lang="tr-TR" sz="1800" b="1" dirty="0" smtClean="0"/>
                        <a:t>1 </a:t>
                      </a:r>
                      <a:endParaRPr lang="tr-T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ГРУППЫ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dirty="0" smtClean="0"/>
                        <a:t>A</a:t>
                      </a:r>
                      <a:endParaRPr lang="tr-T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КОМАНДЫ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A1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A2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A3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A4</a:t>
                      </a:r>
                      <a:endParaRPr lang="tr-T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ЧЕЛОВЕК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tr-TR" sz="1800" b="1" baseline="0" dirty="0" smtClean="0"/>
                        <a:t>20 </a:t>
                      </a:r>
                      <a:r>
                        <a:rPr lang="ru-RU" sz="1800" b="1" baseline="0" dirty="0" smtClean="0"/>
                        <a:t>ЧЕЛОВЕК</a:t>
                      </a:r>
                      <a:endParaRPr lang="tr-TR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53134"/>
              </p:ext>
            </p:extLst>
          </p:nvPr>
        </p:nvGraphicFramePr>
        <p:xfrm>
          <a:off x="1259632" y="1628800"/>
          <a:ext cx="6913563" cy="2497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65408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13:00-13:05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ДЕЛЕНИЕ КОМАНД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13:05-13:10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РИСУНОК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13:10-15:30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СОЕДИНЕНИЕ ЧАСТЕЙ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15:30-15:40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ФИНАЛ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15:45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2928938" y="1000125"/>
            <a:ext cx="313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ПРИМЕР РАСПИСАНИЯ</a:t>
            </a:r>
            <a:endParaRPr lang="tr-TR" sz="2000" b="1" dirty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95920"/>
              </p:ext>
            </p:extLst>
          </p:nvPr>
        </p:nvGraphicFramePr>
        <p:xfrm>
          <a:off x="143508" y="1160265"/>
          <a:ext cx="8856985" cy="2844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8478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ПРИМЕР ФОТОГРАФИИ С АКТИВИТИ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1" y="980729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1"/>
            <a:ext cx="316835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09274"/>
            <a:ext cx="3096344" cy="23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POZİTİF OUTDOOR\AKTİVİTE FOTO VE VİDEOLAR\TURSET-NOVAMED\2012-IC GREEN PALACE HOTEL\seçilmişler\DSCF0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3016"/>
            <a:ext cx="3168352" cy="2376264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      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950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СЦЕНАРИЙ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18579"/>
              </p:ext>
            </p:extLst>
          </p:nvPr>
        </p:nvGraphicFramePr>
        <p:xfrm>
          <a:off x="89756" y="908720"/>
          <a:ext cx="8964488" cy="3642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АКТИВИТИ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 рисунок</a:t>
                      </a:r>
                      <a:endParaRPr lang="tr-TR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</a:t>
                      </a:r>
                      <a:endParaRPr lang="tr-TR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Участники</a:t>
                      </a:r>
                      <a:r>
                        <a:rPr lang="ru-RU" sz="2000" baseline="0" dirty="0" smtClean="0"/>
                        <a:t> команд делают части картины не зная какой именно она будет. Но каждая команда должна нарисовать так чтобы соединив их с частями другой команды картина получилась целостной, гармоничной. Команды не знают смысла , но знают что это части целого.</a:t>
                      </a:r>
                      <a:endParaRPr lang="tr-TR" sz="2000" dirty="0" smtClean="0"/>
                    </a:p>
                    <a:p>
                      <a:r>
                        <a:rPr lang="tr-TR" sz="2000" dirty="0" smtClean="0"/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большом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панно из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пустых холстов формируют единую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картину всех команд.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лучшими. Командная работа подчеркивает важность для успеха организации.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38198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916748"/>
                <a:gridCol w="2330577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"БОЛЬШОМ РИСУНКЕ "</a:t>
                      </a:r>
                      <a:r>
                        <a:rPr lang="tr-TR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46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</a:t>
            </a:r>
            <a:r>
              <a:rPr lang="ru-RU" dirty="0"/>
              <a:t> </a:t>
            </a:r>
            <a:r>
              <a:rPr lang="ru-RU" b="1" dirty="0">
                <a:latin typeface="Comic Sans MS" panose="030F0702030302020204" pitchFamily="66" charset="0"/>
              </a:rPr>
              <a:t>БОЛЬШОЙ РИСУНОК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 </a:t>
            </a:r>
            <a:r>
              <a:rPr lang="ru-RU" b="1" dirty="0" smtClean="0">
                <a:latin typeface="Comic Sans MS" panose="030F0702030302020204" pitchFamily="66" charset="0"/>
              </a:rPr>
              <a:t>ЭТАПЫ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646571" y="2636912"/>
            <a:ext cx="1874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ИНФОРМАЦИЯ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709408" y="5373216"/>
            <a:ext cx="1643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МАТЕРИАЛЫ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491880" y="2636912"/>
            <a:ext cx="2106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ПЛАНИРОВАНИЕ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563888" y="5373216"/>
            <a:ext cx="1633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РИСОВАНИЕ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647640" y="2636912"/>
            <a:ext cx="1408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ПОКРАСКА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084168" y="5373216"/>
            <a:ext cx="2798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СОЕДИНЕНИЕ ЧАСТЕЙ</a:t>
            </a:r>
            <a:endParaRPr lang="tr-TR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8" name="Picture 2" descr="C:\POZİTİF OUTDOOR\AKTİVİTE FOTO VE VİDEOLAR\DÜNYA BANKASI-STOK-MARCA EVENT\FOTOLAR\küçük\DSC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664296" cy="1800200"/>
          </a:xfrm>
          <a:prstGeom prst="rect">
            <a:avLst/>
          </a:prstGeom>
          <a:noFill/>
        </p:spPr>
      </p:pic>
      <p:pic>
        <p:nvPicPr>
          <p:cNvPr id="20" name="Picture 2" descr="C:\POZİTİF OUTDOOR\AKTİVİTE FOTO VE VİDEOLAR\DÜNYA BANKASI-STOK-MARCA EVENT\FOTOLAR\küçük\DSC_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04563"/>
            <a:ext cx="2664296" cy="1768653"/>
          </a:xfrm>
          <a:prstGeom prst="rect">
            <a:avLst/>
          </a:prstGeom>
          <a:noFill/>
        </p:spPr>
      </p:pic>
      <p:pic>
        <p:nvPicPr>
          <p:cNvPr id="21" name="Picture 3" descr="C:\POZİTİF OUTDOOR\AKTİVİTE FOTO VE VİDEOLAR\DÜNYA BANKASI-STOK-MARCA EVENT\FOTOLAR\küçük\DSC_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836712"/>
            <a:ext cx="2684250" cy="1800200"/>
          </a:xfrm>
          <a:prstGeom prst="rect">
            <a:avLst/>
          </a:prstGeom>
          <a:noFill/>
        </p:spPr>
      </p:pic>
      <p:pic>
        <p:nvPicPr>
          <p:cNvPr id="22" name="Picture 2" descr="C:\POZİTİF OUTDOOR\AKTİVİTE FOTO VE VİDEOLAR\DÜNYA BANKASI-STOK-MARCA EVENT\FOTOLAR\küçük\DSC_0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73016"/>
            <a:ext cx="2711817" cy="1800200"/>
          </a:xfrm>
          <a:prstGeom prst="rect">
            <a:avLst/>
          </a:prstGeom>
          <a:noFill/>
        </p:spPr>
      </p:pic>
      <p:pic>
        <p:nvPicPr>
          <p:cNvPr id="23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8654" y="836712"/>
            <a:ext cx="2711818" cy="1800200"/>
          </a:xfrm>
          <a:prstGeom prst="rect">
            <a:avLst/>
          </a:prstGeom>
          <a:noFill/>
        </p:spPr>
      </p:pic>
      <p:pic>
        <p:nvPicPr>
          <p:cNvPr id="24" name="Picture 3" descr="C:\POZİTİF OUTDOOR\AKTİVİTE FOTO VE VİDEOLAR\DÜNYA BANKASI-STOK-MARCA EVENT\FOTOLAR\küçük\DSC_04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8655" y="3573016"/>
            <a:ext cx="2711817" cy="1800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23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pic>
        <p:nvPicPr>
          <p:cNvPr id="10" name="Picture 2" descr="C:\POZİTİF OUTDOOR\AKTİVİTE FOTO VE VİDEOLAR\DÜNYA BANKASI-STOK-MARCA EVENT\FOTOLAR\küçük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0" y="908720"/>
            <a:ext cx="3362652" cy="2232248"/>
          </a:xfrm>
          <a:prstGeom prst="rect">
            <a:avLst/>
          </a:prstGeom>
          <a:noFill/>
        </p:spPr>
      </p:pic>
      <p:pic>
        <p:nvPicPr>
          <p:cNvPr id="13" name="Picture 4" descr="C:\POZİTİF OUTDOOR\AKTİVİTE FOTO VE VİDEOLAR\DÜNYA BANKASI-STOK-MARCA EVENT\FOTOLAR\küçük\DSC_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384376" cy="2246668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86158"/>
              </p:ext>
            </p:extLst>
          </p:nvPr>
        </p:nvGraphicFramePr>
        <p:xfrm>
          <a:off x="107504" y="924168"/>
          <a:ext cx="5159896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488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ОЦЕНКА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pic>
        <p:nvPicPr>
          <p:cNvPr id="11" name="Picture 2" descr="C:\POZİTİF OUTDOOR\AKTİVİTE FOTO VE VİDEOLAR\DÜNYA BANKASI-STOK-MARCA EVENT\FOTOLAR\küçük\DSC_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471126" cy="2304256"/>
          </a:xfrm>
          <a:prstGeom prst="rect">
            <a:avLst/>
          </a:prstGeom>
          <a:noFill/>
        </p:spPr>
      </p:pic>
      <p:pic>
        <p:nvPicPr>
          <p:cNvPr id="12" name="Picture 3" descr="C:\POZİTİF OUTDOOR\AKTİVİTE FOTO VE VİDEOLAR\DÜNYA BANKASI-STOK-MARCA EVENT\FOTOLAR\küçük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43214"/>
            <a:ext cx="3456384" cy="2318034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37458"/>
              </p:ext>
            </p:extLst>
          </p:nvPr>
        </p:nvGraphicFramePr>
        <p:xfrm>
          <a:off x="107504" y="948144"/>
          <a:ext cx="5159896" cy="4851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наиболее правильно выпавшую команде часть рисунка.</a:t>
                      </a:r>
                      <a:r>
                        <a:rPr lang="tr-TR" sz="1800" dirty="0" smtClean="0"/>
                        <a:t>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и оценка командой предстоящих работ</a:t>
                      </a:r>
                      <a:endParaRPr lang="tr-TR" sz="1800" dirty="0" smtClean="0"/>
                    </a:p>
                  </a:txBody>
                  <a:tcPr/>
                </a:tc>
              </a:tr>
              <a:tr h="252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46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Выделение стратегии</a:t>
                      </a:r>
                      <a:endParaRPr lang="tr-TR" dirty="0"/>
                    </a:p>
                  </a:txBody>
                  <a:tcPr/>
                </a:tc>
              </a:tr>
              <a:tr h="240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234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229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Командная работа</a:t>
                      </a:r>
                      <a:endParaRPr lang="tr-TR" dirty="0"/>
                    </a:p>
                  </a:txBody>
                  <a:tcPr/>
                </a:tc>
              </a:tr>
              <a:tr h="223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217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278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200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0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РИСОВАНИЕ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pic>
        <p:nvPicPr>
          <p:cNvPr id="11" name="Picture 2" descr="C:\POZİTİF OUTDOOR\AKTİVİTE FOTO VE VİDEOLAR\DÜNYA BANKASI-STOK-MARCA EVENT\FOTOLAR\küçük\DSC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18506"/>
            <a:ext cx="3456384" cy="2294470"/>
          </a:xfrm>
          <a:prstGeom prst="rect">
            <a:avLst/>
          </a:prstGeom>
          <a:noFill/>
        </p:spPr>
      </p:pic>
      <p:pic>
        <p:nvPicPr>
          <p:cNvPr id="12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346" y="3356992"/>
            <a:ext cx="3471126" cy="2304256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51003"/>
              </p:ext>
            </p:extLst>
          </p:nvPr>
        </p:nvGraphicFramePr>
        <p:xfrm>
          <a:off x="107504" y="939760"/>
          <a:ext cx="5159896" cy="4866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оценки и осознания важности каждой части рисунка команды начинают рисовать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Необходимость действовать совместно</a:t>
                      </a:r>
                      <a:endParaRPr lang="tr-TR" sz="1800" dirty="0" smtClean="0"/>
                    </a:p>
                  </a:txBody>
                  <a:tcPr/>
                </a:tc>
              </a:tr>
              <a:tr h="419576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Совместный</a:t>
                      </a:r>
                      <a:r>
                        <a:rPr lang="ru-RU" sz="1800" baseline="0" dirty="0" smtClean="0"/>
                        <a:t> поиск решений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Совместная разработка стратегий</a:t>
                      </a:r>
                      <a:endParaRPr lang="tr-TR" sz="1800" dirty="0" smtClean="0"/>
                    </a:p>
                  </a:txBody>
                  <a:tcPr/>
                </a:tc>
              </a:tr>
              <a:tr h="421848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Выделение</a:t>
                      </a:r>
                      <a:r>
                        <a:rPr lang="ru-RU" sz="1800" baseline="0" dirty="0" smtClean="0"/>
                        <a:t>  чувства лидерства и ответственности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310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276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821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ФИНАЛ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/>
          </a:p>
        </p:txBody>
      </p:sp>
      <p:pic>
        <p:nvPicPr>
          <p:cNvPr id="11" name="Picture 3" descr="C:\POZİTİF OUTDOOR\AKTİVİTE FOTO VE VİDEOLAR\DÜNYA BANKASI-STOK-MARCA EVENT\FOTOLAR\küçük\DSC_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362653" cy="2232248"/>
          </a:xfrm>
          <a:prstGeom prst="rect">
            <a:avLst/>
          </a:prstGeom>
          <a:noFill/>
        </p:spPr>
      </p:pic>
      <p:pic>
        <p:nvPicPr>
          <p:cNvPr id="12" name="Picture 4" descr="C:\POZİTİF OUTDOOR\AKTİVİTE FOTO VE VİDEOLAR\DÜNYA BANKASI-STOK-MARCA EVENT\FOTOLAR\küçük\DSC_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811" y="3284984"/>
            <a:ext cx="3362653" cy="2232248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29137"/>
              </p:ext>
            </p:extLst>
          </p:nvPr>
        </p:nvGraphicFramePr>
        <p:xfrm>
          <a:off x="107504" y="868680"/>
          <a:ext cx="5159896" cy="29923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каждой команды бессмысленные части которые соединяют и появляется смысл</a:t>
                      </a:r>
                      <a:r>
                        <a:rPr lang="tr-TR" sz="1800" dirty="0" smtClean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Готовые рисунки вставляют в огромную раму</a:t>
                      </a:r>
                      <a:r>
                        <a:rPr lang="tr-TR" sz="1800" dirty="0" smtClean="0"/>
                        <a:t>. </a:t>
                      </a:r>
                      <a:r>
                        <a:rPr lang="ru-RU" sz="1800" dirty="0" smtClean="0"/>
                        <a:t>Процесс установки за занавеской</a:t>
                      </a:r>
                      <a:r>
                        <a:rPr lang="tr-TR" sz="1800" dirty="0" smtClean="0"/>
                        <a:t>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в ожидании занавес открывают и видят полный шедевр</a:t>
                      </a:r>
                      <a:r>
                        <a:rPr lang="tr-TR" sz="18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71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ВЫБОР </a:t>
            </a:r>
            <a:r>
              <a:rPr lang="ru-RU" b="1" dirty="0" smtClean="0">
                <a:latin typeface="Comic Sans MS" panose="030F0702030302020204" pitchFamily="66" charset="0"/>
              </a:rPr>
              <a:t>РИСУНКА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БОЛЬШОЙ РИСУНОК</a:t>
            </a:r>
            <a:endParaRPr lang="tr-TR" dirty="0"/>
          </a:p>
        </p:txBody>
      </p:sp>
      <p:pic>
        <p:nvPicPr>
          <p:cNvPr id="3074" name="Picture 2" descr="C:\POZİTİF OUTDOOR\Aktivite Klasörü\TEAM BUILDING\Big Picture\Salvador-Dali-EnfG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425" y="885829"/>
            <a:ext cx="2883023" cy="2471163"/>
          </a:xfrm>
          <a:prstGeom prst="rect">
            <a:avLst/>
          </a:prstGeom>
          <a:noFill/>
        </p:spPr>
      </p:pic>
      <p:pic>
        <p:nvPicPr>
          <p:cNvPr id="3075" name="Picture 3" descr="C:\POZİTİF OUTDOOR\Aktivite Klasörü\TEAM BUILDING\Big Picture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38180"/>
            <a:ext cx="2880320" cy="2295076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99475"/>
              </p:ext>
            </p:extLst>
          </p:nvPr>
        </p:nvGraphicFramePr>
        <p:xfrm>
          <a:off x="107504" y="864345"/>
          <a:ext cx="5159896" cy="3860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lt1"/>
                          </a:solidFill>
                        </a:rPr>
                        <a:t>Выбираем</a:t>
                      </a:r>
                      <a:r>
                        <a:rPr lang="ru-RU" sz="1800" b="1" baseline="0" dirty="0" smtClean="0">
                          <a:solidFill>
                            <a:schemeClr val="lt1"/>
                          </a:solidFill>
                        </a:rPr>
                        <a:t> рисунок</a:t>
                      </a:r>
                      <a:endParaRPr lang="tr-TR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Изображение компании</a:t>
                      </a:r>
                    </a:p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Тема конференции</a:t>
                      </a:r>
                    </a:p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Цели или ценности</a:t>
                      </a:r>
                    </a:p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Товары или услуги</a:t>
                      </a:r>
                    </a:p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Знаменитое произведение искусства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Команды</a:t>
                      </a:r>
                      <a:endParaRPr lang="tr-TR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Предстоящий рисунок делится на части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Каждой команде дается фрагмент рисунка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Команды понимая важность отдельного фрагмента должны сделать его наилучшим образом</a:t>
                      </a: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588</Words>
  <Application>Microsoft Macintosh PowerPoint</Application>
  <PresentationFormat>On-screen Show (4:3)</PresentationFormat>
  <Paragraphs>186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БОЛЬШОЙ РИСУНОК КОМАНДНАЯ ИГРА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Yasin Aygündüz</cp:lastModifiedBy>
  <cp:revision>478</cp:revision>
  <dcterms:modified xsi:type="dcterms:W3CDTF">2015-07-31T11:31:52Z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1141211398</vt:i4>
  </property>
  <property fmtid="{D5CDD505-2E9C-101B-9397-08002B2CF9AE}" pid="3" name="_NewReviewCycle">
    <vt:lpwstr/>
  </property>
  <property fmtid="{D5CDD505-2E9C-101B-9397-08002B2CF9AE}" pid="4" name="_EmailSubject">
    <vt:lpwstr>fd</vt:lpwstr>
  </property>
  <property fmtid="{D5CDD505-2E9C-101B-9397-08002B2CF9AE}" pid="5" name="_AuthorEmail">
    <vt:lpwstr>cemil.ergin@odeontours.com</vt:lpwstr>
  </property>
  <property fmtid="{D5CDD505-2E9C-101B-9397-08002B2CF9AE}" pid="6" name="_AuthorEmailDisplayName">
    <vt:lpwstr>Cemil Ergin | ODEON Tours TR Inbound</vt:lpwstr>
  </property>
</Properties>
</file>