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68" r:id="rId4"/>
    <p:sldId id="271" r:id="rId5"/>
    <p:sldId id="270" r:id="rId6"/>
    <p:sldId id="269" r:id="rId7"/>
    <p:sldId id="267" r:id="rId8"/>
    <p:sldId id="258" r:id="rId9"/>
    <p:sldId id="272" r:id="rId10"/>
    <p:sldId id="283" r:id="rId11"/>
    <p:sldId id="275" r:id="rId12"/>
    <p:sldId id="284" r:id="rId13"/>
    <p:sldId id="266" r:id="rId14"/>
    <p:sldId id="264" r:id="rId15"/>
    <p:sldId id="282" r:id="rId16"/>
    <p:sldId id="262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2208" y="-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A26E5-1914-428F-AB2E-103CB986696A}" type="datetimeFigureOut">
              <a:rPr lang="tr-TR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400AF-1394-4B40-8693-8BEFFEBF94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32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94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790F9-51CA-41FC-AD04-B4BED1BB82F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0099E5-9EEA-484D-893B-18E27EEE4B1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867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5B7C3F-DEAE-49BA-A3D2-3D5C7872041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97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E45CED-B9A0-4D2B-8216-C4394AA7EC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152D4-5269-4A42-9A3D-43664E56398E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37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C1370-1A9B-45CB-A8CC-FDA946553FF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A539E-F63F-45F9-8A89-0FD0A92EF34B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04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6F41CB-7659-4919-AFAE-7BED6CB0F17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6C73A-FAAF-4503-95F4-216843A4E667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253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A7124-CB8F-4DD5-973A-0C55ECE01D21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355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2F3D53-1054-4DC8-A774-4A7BA74EC30D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458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A9155B-DEA0-41D2-B464-27A8C52832BC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560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02D5F-D8D2-4BC5-A5C5-ADA5FF19C5E3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C5AB2F-335F-4265-A9C8-2784026FF835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3EB4E8-8C8A-4FEC-BB60-2041CA33F170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81840-DA07-4595-A7D3-E3E652D50F4A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0486-377D-4807-B860-F353AD40CC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7B3A-3AEF-4CA0-8E37-1B2D6A23D915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5E439-68F5-47B2-A76D-1C6BE257CA5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86B4-2027-406C-9AAA-F01C5EBA32F1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777F-6929-41F0-A40A-8467180A1C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0E56-0955-45E3-BDBE-678DDDB6C235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BE02-C07E-4B75-B044-F6ECF5A63A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CF99B-528C-4631-B2C0-ECC77F561C84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E61D-85F3-4905-862B-8EA61B796F4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4FDC2-728B-4E45-8164-6C04CF5CBBF3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8F2B4-958A-4846-A799-F765F6C19C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E4A9D-3748-4634-9BE9-ED4944F7BE92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4A24-5EC6-4B2E-86AD-121FCDE5BF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E987C-D3EA-4332-AC80-4D149FB70182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DE4E7-6CE9-4644-8195-5BDAAA2657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0D867-480E-4315-9BF3-8C25992B12ED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C21-3CF5-4497-AA99-2B6BF4FC13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68088-2120-481D-B7E6-3C2814B67019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5D11-CCEF-4C21-B406-8E8F7CB982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1DAB-BA45-4277-B6E1-24F7BEBBC741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5D8C-97C7-4134-AA8A-B781D28ED87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E0682C-E51C-489B-89C6-7C7E9BDD7FD8}" type="datetime1">
              <a:rPr lang="tr-TR" smtClean="0"/>
              <a:pPr>
                <a:defRPr/>
              </a:pPr>
              <a:t>31.07.2015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1402B-7955-4FF7-84F4-E790DF0F69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4623271"/>
            <a:ext cx="91440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latin typeface="Arial" pitchFamily="34" charset="0"/>
                <a:cs typeface="Arial" pitchFamily="34" charset="0"/>
              </a:rPr>
            </a:br>
            <a: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HAZİNE AVI 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TAKIM ÇALIŞMASI AKTİVİTESİ</a:t>
            </a:r>
            <a:br>
              <a:rPr lang="tr-TR" b="1" dirty="0" smtClean="0">
                <a:latin typeface="Comic Sans MS" pitchFamily="66" charset="0"/>
                <a:cs typeface="Arial" pitchFamily="34" charset="0"/>
              </a:rPr>
            </a:br>
            <a:r>
              <a:rPr lang="tr-TR" b="1" dirty="0" smtClean="0">
                <a:latin typeface="Comic Sans MS" pitchFamily="66" charset="0"/>
                <a:cs typeface="Arial" pitchFamily="34" charset="0"/>
              </a:rPr>
              <a:t>2015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HAZİNE AVI</a:t>
            </a:r>
            <a:endParaRPr lang="tr-TR" dirty="0"/>
          </a:p>
        </p:txBody>
      </p:sp>
      <p:pic>
        <p:nvPicPr>
          <p:cNvPr id="1027" name="Picture 3" descr="F:\POZİTİF OUTDOOR\AKTİVİTE FOTO VE VİDEOLAR\johnson and johnson\KÜÇÜLTÜLMÜŞ\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7384"/>
            <a:ext cx="6186529" cy="4641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41601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HAZİNE SANDIĞINA ULAŞMA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HAZİNE AVI</a:t>
            </a:r>
            <a:endParaRPr lang="tr-TR" dirty="0"/>
          </a:p>
        </p:txBody>
      </p:sp>
      <p:pic>
        <p:nvPicPr>
          <p:cNvPr id="7170" name="Picture 2" descr="F:\POZİTİF OUTDOOR\AKTİVİTE FOTO VE VİDEOLAR\johnson and johnson\KÜÇÜLTÜLMÜŞ\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80728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POZİTİF OUTDOOR\AKTİVİTE FOTO VE VİDEOLAR\johnson and johnson\KÜÇÜLTÜLMÜŞ\DSC_04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53738"/>
              </p:ext>
            </p:extLst>
          </p:nvPr>
        </p:nvGraphicFramePr>
        <p:xfrm>
          <a:off x="107504" y="987400"/>
          <a:ext cx="5159896" cy="4241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tr-TR" sz="1800" dirty="0" smtClean="0"/>
                        <a:t>Tüm soruları cevaplayan ve görevleri tamamlayan ekipler, son noktada kayıp sandığa ulaşırlar.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 uyumu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Motivasyon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/>
                        <a:t>Problem</a:t>
                      </a:r>
                      <a:r>
                        <a:rPr lang="tr-TR" sz="1800" baseline="0" dirty="0" smtClean="0"/>
                        <a:t> çözme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</a:t>
                      </a:r>
                      <a:r>
                        <a:rPr lang="tr-TR" sz="1800" baseline="0" dirty="0" smtClean="0"/>
                        <a:t> uyumu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 içi güven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baseline="0" dirty="0" smtClean="0"/>
                        <a:t>Fikir paylaşımı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Sorumluluk bilinci</a:t>
                      </a:r>
                      <a:endParaRPr lang="tr-TR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936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29875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FİNAL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pic>
        <p:nvPicPr>
          <p:cNvPr id="1026" name="Picture 2" descr="C:\POZİTİF OUTDOOR\AKTİVİTE FOTO VE VİDEOLAR\TEZ TUR - BOSCH\100_4200 küçü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80728"/>
            <a:ext cx="3384376" cy="2304255"/>
          </a:xfrm>
          <a:prstGeom prst="rect">
            <a:avLst/>
          </a:prstGeom>
          <a:noFill/>
        </p:spPr>
      </p:pic>
      <p:pic>
        <p:nvPicPr>
          <p:cNvPr id="1027" name="Picture 3" descr="C:\Users\user\Desktop\100_4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6566" y="3429000"/>
            <a:ext cx="3395914" cy="2304256"/>
          </a:xfrm>
          <a:prstGeom prst="rect">
            <a:avLst/>
          </a:prstGeom>
          <a:noFill/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923680"/>
              </p:ext>
            </p:extLst>
          </p:nvPr>
        </p:nvGraphicFramePr>
        <p:xfrm>
          <a:off x="107504" y="988184"/>
          <a:ext cx="5159896" cy="2656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Ve Final…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Her takımın son noktasında bulduğu bir sandık vardır. Sandıklardan çıkan şirket logosunun parçaları birleştirilerek, logo tamamlanır. </a:t>
                      </a:r>
                    </a:p>
                    <a:p>
                      <a:pPr>
                        <a:buClr>
                          <a:srgbClr val="00B0F0"/>
                        </a:buClr>
                      </a:pP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Bütün ekiplerin gayreti sonunda logo tamamlanır.</a:t>
                      </a:r>
                    </a:p>
                    <a:p>
                      <a:pPr>
                        <a:buClr>
                          <a:srgbClr val="00B0F0"/>
                        </a:buClr>
                      </a:pPr>
                      <a:endParaRPr lang="tr-TR" sz="1800" dirty="0" smtClean="0"/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Oyun sırasında birbirleri ile rekabet içinde olan ekipler oyun sonunda ortak zafere imza atarlar. </a:t>
                      </a:r>
                      <a:endParaRPr lang="tr-TR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352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HAZIRLIK VE KURULUM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pic>
        <p:nvPicPr>
          <p:cNvPr id="14346" name="Picture 10" descr="G:\POZİTİF OUTDOOR\web site için seçilen fotolar\Küçültülmüş fotolar\IMG_6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928117"/>
            <a:ext cx="339179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 descr="G:\POZİTİF OUTDOOR\web site için seçilen fotolar\Küçültülmüş fotolar\IMG_66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464597"/>
            <a:ext cx="3384376" cy="248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526377"/>
              </p:ext>
            </p:extLst>
          </p:nvPr>
        </p:nvGraphicFramePr>
        <p:xfrm>
          <a:off x="107504" y="950456"/>
          <a:ext cx="5159896" cy="3342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Bir gün</a:t>
                      </a:r>
                      <a:r>
                        <a:rPr lang="tr-TR" baseline="0" dirty="0" smtClean="0"/>
                        <a:t> öncesinden kurulum tamamlanır,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 alanı bir gün öncesinden kurulur,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Montaj istasyonları işaretlenir,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Her istasyonda takımlara ait malzemeler ve kurulum için gerekli ekipman yerleştirilir,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Takım sorumluları ile birlikte  son provalar yapılır,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Son kontroller yapılır,</a:t>
                      </a:r>
                    </a:p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Karşılıklı son görüşmeler gerçekleştirilir.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436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UYGULAMA EKİBİ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HAZİNE AVI</a:t>
            </a:r>
            <a:endParaRPr lang="tr-TR" dirty="0"/>
          </a:p>
        </p:txBody>
      </p:sp>
      <p:pic>
        <p:nvPicPr>
          <p:cNvPr id="10" name="Picture 6" descr="E:\POZİTİF OUTDOOR\SPEED CITY\repair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14422"/>
            <a:ext cx="1453066" cy="253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POZİTİF OUTDOOR\SPEED CITY\pc-repair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142984"/>
            <a:ext cx="1793879" cy="209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www.sportscorpelite.com/uploaded/team_building_han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34281" cy="28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5" name="14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76171"/>
              </p:ext>
            </p:extLst>
          </p:nvPr>
        </p:nvGraphicFramePr>
        <p:xfrm>
          <a:off x="107504" y="955145"/>
          <a:ext cx="5159896" cy="41300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Operasyon Ekibinin Görevleri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Takımların ve zaman akışının kontrolü,</a:t>
                      </a:r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Operasyonun düzgün akışının</a:t>
                      </a:r>
                      <a:r>
                        <a:rPr lang="tr-TR" baseline="0" dirty="0" smtClean="0"/>
                        <a:t> sağlanması</a:t>
                      </a:r>
                      <a:endParaRPr lang="tr-TR" dirty="0" smtClean="0"/>
                    </a:p>
                    <a:p>
                      <a:pPr marL="176213" indent="-176213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Kurulumların eksiksiz yapılmasının sağlanması,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Teknik Ekibin</a:t>
                      </a: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 Görevleri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Alan kurulumlarını gerçekleştirilmesi,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Teknik malzemenin kullanımı</a:t>
                      </a:r>
                      <a:r>
                        <a:rPr lang="tr-TR" baseline="0" dirty="0" smtClean="0"/>
                        <a:t>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baseline="0" dirty="0" smtClean="0">
                          <a:cs typeface="Arial" charset="0"/>
                        </a:rPr>
                        <a:t>Katılımcılara teknik konularda destek olunması,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baseline="0" dirty="0" smtClean="0">
                          <a:solidFill>
                            <a:schemeClr val="bg1"/>
                          </a:solidFill>
                        </a:rPr>
                        <a:t>Aktivite Sorumlularının (Hakemlerin) Görevleri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Takımların yönlendirilmesi,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 motivasyonunun yüksek kalmasını sağlamak,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Projeye paralel gidilmesinin sağlanması,</a:t>
                      </a:r>
                    </a:p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dirty="0" smtClean="0"/>
                        <a:t>Takım performanslarının değerlendirilmesi,</a:t>
                      </a:r>
                      <a:endParaRPr lang="tr-TR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65329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ZAMAN TABLOSU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10427"/>
              </p:ext>
            </p:extLst>
          </p:nvPr>
        </p:nvGraphicFramePr>
        <p:xfrm>
          <a:off x="2000250" y="1571625"/>
          <a:ext cx="5137785" cy="38128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89630"/>
                <a:gridCol w="1748155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AKTİVİTE BASAMAKLARI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ZAMAN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TANIŞMA &amp;INFO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14:00-14:05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TAKIMLARA AYRILMA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14:05-14:15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ISINMA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14:15-14:20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DEĞERLENDİRME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14:20-14:30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SORULAR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14:30-15:30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GÖREVLER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15:30-16:00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HAZİNEYE</a:t>
                      </a:r>
                      <a:r>
                        <a:rPr lang="tr-TR" sz="2000" baseline="0" dirty="0" smtClean="0"/>
                        <a:t> ULAŞMA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16:00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aseline="0" dirty="0" smtClean="0"/>
                        <a:t>FİNAL</a:t>
                      </a:r>
                      <a:endParaRPr lang="tr-TR" sz="2000" b="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16:10</a:t>
                      </a:r>
                      <a:endParaRPr lang="tr-TR" sz="2000" b="0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5859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FİYATLANDIRMA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HAZİNE AVI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98108"/>
              </p:ext>
            </p:extLst>
          </p:nvPr>
        </p:nvGraphicFramePr>
        <p:xfrm>
          <a:off x="143508" y="1153409"/>
          <a:ext cx="8856985" cy="270763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56985"/>
              </a:tblGrid>
              <a:tr h="353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Teklife Dahil Olan Hizmetler:</a:t>
                      </a:r>
                      <a:endParaRPr lang="tr-TR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Programda yer alan aktivitelerin uygulanması.</a:t>
                      </a:r>
                      <a:endParaRPr lang="tr-TR" sz="1800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r-TR" sz="1800" b="1" dirty="0" smtClean="0"/>
                        <a:t> Teklife Dahil Olmayan Hizmetleri:</a:t>
                      </a:r>
                      <a:endParaRPr lang="tr-TR" sz="1800" b="1" dirty="0" smtClean="0"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 alanı için alan izinleri, oluşursa giderleri,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Personel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</a:rPr>
                        <a:t>transferi ve tüm </a:t>
                      </a:r>
                      <a:r>
                        <a:rPr lang="tr-TR" sz="1800" dirty="0" smtClean="0"/>
                        <a:t>nakliye giderleri,</a:t>
                      </a:r>
                    </a:p>
                    <a:p>
                      <a:pPr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İstenirse ödüller ve promosyon malzemeleri ,</a:t>
                      </a:r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Aktiviteye bağlı çalışma saatleri  boyunca görevli ekibin konaklama, yiyecek-içecek giderleri ,</a:t>
                      </a:r>
                    </a:p>
                    <a:p>
                      <a:pPr lvl="0">
                        <a:lnSpc>
                          <a:spcPct val="10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Ses sistemi.</a:t>
                      </a:r>
                      <a:endParaRPr lang="tr-TR" sz="1800" dirty="0" smtClean="0">
                        <a:latin typeface="+mn-lt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21771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TEŞEKKÜRLER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pSp>
        <p:nvGrpSpPr>
          <p:cNvPr id="11" name="10 Grup"/>
          <p:cNvGrpSpPr/>
          <p:nvPr/>
        </p:nvGrpSpPr>
        <p:grpSpPr>
          <a:xfrm>
            <a:off x="755576" y="2240868"/>
            <a:ext cx="7531229" cy="2376264"/>
            <a:chOff x="755576" y="2492896"/>
            <a:chExt cx="7531229" cy="2376264"/>
          </a:xfrm>
        </p:grpSpPr>
        <p:sp>
          <p:nvSpPr>
            <p:cNvPr id="13" name="12 Metin kutusu"/>
            <p:cNvSpPr txBox="1">
              <a:spLocks noChangeArrowheads="1"/>
            </p:cNvSpPr>
            <p:nvPr/>
          </p:nvSpPr>
          <p:spPr bwMode="auto">
            <a:xfrm>
              <a:off x="755576" y="2492896"/>
              <a:ext cx="753122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sz="6000" b="1" dirty="0">
                  <a:latin typeface="Comic Sans MS" pitchFamily="66" charset="0"/>
                  <a:cs typeface="Arial" charset="0"/>
                </a:rPr>
                <a:t>TEŞEKKÜR EDERİZ</a:t>
              </a:r>
            </a:p>
          </p:txBody>
        </p:sp>
        <p:pic>
          <p:nvPicPr>
            <p:cNvPr id="14" name="Picture 2" descr="C:\Users\HP\Desktop\son sly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35696" y="3645024"/>
              <a:ext cx="5448021" cy="12241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447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KURGU</a:t>
            </a:r>
            <a:r>
              <a:rPr lang="tr-TR" dirty="0">
                <a:cs typeface="Arial" charset="0"/>
              </a:rPr>
              <a:t>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89756" y="908720"/>
          <a:ext cx="8964488" cy="189280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481733"/>
                <a:gridCol w="7482755"/>
              </a:tblGrid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AKTİVİTE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Hazine</a:t>
                      </a:r>
                      <a:r>
                        <a:rPr lang="tr-TR" sz="18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Avı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KURGU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Otel içerisinde saklı olan bir hazine sandığı vardır. Takımlar sandığın yerini işaret eden ipuçlarını takip ederek sandığa ulaşmaya çalışırlar.</a:t>
                      </a:r>
                      <a:r>
                        <a:rPr lang="tr-TR" sz="1800" kern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9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VURGU</a:t>
                      </a:r>
                      <a:endParaRPr lang="tr-TR" sz="1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Arial" pitchFamily="34" charset="0"/>
                          <a:cs typeface="Arial" pitchFamily="34" charset="0"/>
                        </a:rPr>
                        <a:t>Marka bünyesindeki birim çalışanlarının oluşturduğu takımlar, gün içinde mücadele ederek, kayıp hazineyi bulmaya çalışırlar. Ekip olmanın kurumun başarısında ne denli önemli olduğu vurgulanır.</a:t>
                      </a:r>
                      <a:endParaRPr lang="tr-TR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7858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FAYDALAR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371348" y="1643380"/>
          <a:ext cx="8401305" cy="3571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11896"/>
                <a:gridCol w="1773619"/>
                <a:gridCol w="2473706"/>
                <a:gridCol w="1942084"/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“HAZİNE AVI” MOTİVASYON AKTİVİTESİNİN ÖNE ÇIKARDIĞI UNSURLAR</a:t>
                      </a:r>
                      <a:endParaRPr lang="tr-TR" b="1" dirty="0" smtClean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İletişim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Etkileşim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Kendini Yöneten Ekipler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smtClean="0"/>
                        <a:t>Strateji Geliştirme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Özgüven</a:t>
                      </a:r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Zaman Kullanımı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Farklı Düşünme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Sinerji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Destek &amp; Uyum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Ekip İçi Güven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Empati 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Proaktif Yaklaşım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Etkin Problem Çözme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Motivasyon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Hedef Belirleme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Ekip Uyumu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Sonuç Odaklılık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Yardımlaşma</a:t>
                      </a:r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Paylaşım</a:t>
                      </a:r>
                      <a:r>
                        <a:rPr lang="tr-TR" baseline="0" dirty="0" smtClean="0"/>
                        <a:t> Ve Sorumluluk</a:t>
                      </a:r>
                      <a:endParaRPr lang="tr-TR" dirty="0" smtClean="0"/>
                    </a:p>
                    <a:p>
                      <a:endParaRPr lang="tr-T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Liderlik</a:t>
                      </a:r>
                    </a:p>
                    <a:p>
                      <a:endParaRPr lang="tr-TR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6744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”HAZİNE AVI” AŞAMALAR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sp>
        <p:nvSpPr>
          <p:cNvPr id="40" name="39 Metin kutusu"/>
          <p:cNvSpPr txBox="1">
            <a:spLocks noChangeArrowheads="1"/>
          </p:cNvSpPr>
          <p:nvPr/>
        </p:nvSpPr>
        <p:spPr bwMode="auto">
          <a:xfrm>
            <a:off x="1043608" y="2714625"/>
            <a:ext cx="979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/>
              <a:t>ISINMA</a:t>
            </a:r>
          </a:p>
        </p:txBody>
      </p:sp>
      <p:sp>
        <p:nvSpPr>
          <p:cNvPr id="42" name="41 Metin kutusu"/>
          <p:cNvSpPr txBox="1">
            <a:spLocks noChangeArrowheads="1"/>
          </p:cNvSpPr>
          <p:nvPr/>
        </p:nvSpPr>
        <p:spPr bwMode="auto">
          <a:xfrm>
            <a:off x="827584" y="5348643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/>
              <a:t>PLANLAMA</a:t>
            </a:r>
          </a:p>
        </p:txBody>
      </p:sp>
      <p:sp>
        <p:nvSpPr>
          <p:cNvPr id="43" name="42 Metin kutusu"/>
          <p:cNvSpPr txBox="1">
            <a:spLocks noChangeArrowheads="1"/>
          </p:cNvSpPr>
          <p:nvPr/>
        </p:nvSpPr>
        <p:spPr bwMode="auto">
          <a:xfrm>
            <a:off x="3118033" y="5360288"/>
            <a:ext cx="28221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SORULARI CEVAPLAMA</a:t>
            </a:r>
            <a:endParaRPr lang="tr-TR" dirty="0"/>
          </a:p>
        </p:txBody>
      </p:sp>
      <p:sp>
        <p:nvSpPr>
          <p:cNvPr id="44" name="43 Metin kutusu"/>
          <p:cNvSpPr txBox="1">
            <a:spLocks noChangeArrowheads="1"/>
          </p:cNvSpPr>
          <p:nvPr/>
        </p:nvSpPr>
        <p:spPr bwMode="auto">
          <a:xfrm>
            <a:off x="5940152" y="2715181"/>
            <a:ext cx="3035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GÖREVLERİ TAMAMLAMA</a:t>
            </a:r>
            <a:endParaRPr lang="tr-TR" dirty="0"/>
          </a:p>
        </p:txBody>
      </p:sp>
      <p:sp>
        <p:nvSpPr>
          <p:cNvPr id="45" name="44 Metin kutusu"/>
          <p:cNvSpPr txBox="1">
            <a:spLocks noChangeArrowheads="1"/>
          </p:cNvSpPr>
          <p:nvPr/>
        </p:nvSpPr>
        <p:spPr bwMode="auto">
          <a:xfrm>
            <a:off x="7045677" y="5360288"/>
            <a:ext cx="838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FİNAL</a:t>
            </a:r>
            <a:endParaRPr lang="tr-TR" dirty="0"/>
          </a:p>
        </p:txBody>
      </p:sp>
      <p:pic>
        <p:nvPicPr>
          <p:cNvPr id="2050" name="Picture 2" descr="F:\POZİTİF OUTDOOR\AKTİVİTE FOTO VE VİDEOLAR\johnson and johnson\KÜÇÜLTÜLMÜŞ\DSC_0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7" y="714356"/>
            <a:ext cx="2587121" cy="18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POZİTİF OUTDOOR\AKTİVİTE FOTO VE VİDEOLAR\johnson and johnson\KÜÇÜLTÜLMÜŞ\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592288" cy="18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POZİTİF OUTDOOR\AKTİVİTE FOTO VE VİDEOLAR\johnson and johnson\KÜÇÜLTÜLMÜŞ\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259228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POZİTİF OUTDOOR\AKTİVİTE FOTO VE VİDEOLAR\johnson and johnson\KÜÇÜLTÜLMÜŞ\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2592288" cy="18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41 Metin kutusu"/>
          <p:cNvSpPr txBox="1">
            <a:spLocks noChangeArrowheads="1"/>
          </p:cNvSpPr>
          <p:nvPr/>
        </p:nvSpPr>
        <p:spPr bwMode="auto">
          <a:xfrm>
            <a:off x="3491880" y="2714625"/>
            <a:ext cx="2185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dirty="0" smtClean="0"/>
              <a:t>İPUÇLARINI TAKİP</a:t>
            </a:r>
            <a:endParaRPr lang="tr-TR" dirty="0"/>
          </a:p>
        </p:txBody>
      </p:sp>
      <p:pic>
        <p:nvPicPr>
          <p:cNvPr id="2055" name="Picture 7" descr="F:\POZİTİF OUTDOOR\AKTİVİTE FOTO VE VİDEOLAR\johnson and johnson\KÜÇÜLTÜLMÜŞ\0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92696"/>
            <a:ext cx="2592288" cy="188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POZİTİF OUTDOOR\AKTİVİTE FOTO VE VİDEOLAR\johnson and johnson\KÜÇÜLTÜLMÜŞ\DSC_04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59228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2" grpId="0"/>
      <p:bldP spid="43" grpId="0"/>
      <p:bldP spid="44" grpId="0"/>
      <p:bldP spid="45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pic>
        <p:nvPicPr>
          <p:cNvPr id="3074" name="Picture 2" descr="F:\POZİTİF OUTDOOR\AKTİVİTE FOTO VE VİDEOLAR\johnson and johnson\KÜÇÜLTÜLMÜŞ\DSC_0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10" y="692696"/>
            <a:ext cx="341527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Yeni klasör (2)\Resim 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  <p:sp>
        <p:nvSpPr>
          <p:cNvPr id="12" name="11 Dikdörtgen"/>
          <p:cNvSpPr>
            <a:spLocks noChangeArrowheads="1"/>
          </p:cNvSpPr>
          <p:nvPr/>
        </p:nvSpPr>
        <p:spPr bwMode="auto">
          <a:xfrm>
            <a:off x="0" y="0"/>
            <a:ext cx="356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TANIŞMA  VE TAKIMLAR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graphicFrame>
        <p:nvGraphicFramePr>
          <p:cNvPr id="13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89773"/>
              </p:ext>
            </p:extLst>
          </p:nvPr>
        </p:nvGraphicFramePr>
        <p:xfrm>
          <a:off x="107504" y="944736"/>
          <a:ext cx="5159896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Isınma  ve program hakkında bilgi paylaşımı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Aktivite hakkında bilgi paylaşımı yapmak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Katılımcıları uygulama ekibi ile tanıştırmak,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Grubun önceden belirlenmiş olan takımlara ayrılmasını sağlamak,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dirty="0" smtClean="0"/>
                        <a:t>Katılımcıların uygulama ortamına alışmasını sağlamak.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5872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>
                <a:latin typeface="Comic Sans MS" pitchFamily="66" charset="0"/>
                <a:cs typeface="Arial" charset="0"/>
              </a:rPr>
              <a:t>ISINMA</a:t>
            </a:r>
            <a:r>
              <a:rPr lang="tr-TR" dirty="0">
                <a:cs typeface="Arial" charset="0"/>
              </a:rPr>
              <a:t> </a:t>
            </a:r>
            <a:r>
              <a:rPr lang="tr-TR" sz="4400" b="1" dirty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HAZİNE AVI</a:t>
            </a:r>
            <a:endParaRPr lang="tr-TR" dirty="0"/>
          </a:p>
        </p:txBody>
      </p:sp>
      <p:pic>
        <p:nvPicPr>
          <p:cNvPr id="12" name="Picture 2" descr="G:\POZİTİF OUTDOOR\web site için seçilen fotolar\Küçültülmüş fotolar\hazine avı\AZZ_0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POZİTİF OUTDOOR\web site için seçilen fotolar\Küçültülmüş fotolar\hazine avı\masaj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9755" y="980729"/>
            <a:ext cx="3422725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12055"/>
              </p:ext>
            </p:extLst>
          </p:nvPr>
        </p:nvGraphicFramePr>
        <p:xfrm>
          <a:off x="107504" y="943704"/>
          <a:ext cx="5159896" cy="4861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Aktiviteye ısınma amaçlı “Masaj Terapi” aktivitesi uygulatılacaktır.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/>
                        <a:t>Masaj Terapi; Katılımcılar dan bir çember oluşturmaları istenir. Daha sonra sistemli şekilde birbirlerine masaj yaparlar.</a:t>
                      </a:r>
                    </a:p>
                    <a:p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Oluşturulan takımların birbirine alışması,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Takımların aktivite sorumlularına alışması ,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/>
                        <a:t>Takımların uygulama ortamına alışması,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Motivasyonu arttırmak,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Yardımlaşma ve etkileşim,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18453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PLANLAMA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pic>
        <p:nvPicPr>
          <p:cNvPr id="3075" name="Picture 3" descr="G:\POZİTİF OUTDOOR\AKTİVİTE FOTO VE VİDEOLAR\otokoç aktivite fotoları ve video\küçültülmüş\0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9281" y="980728"/>
            <a:ext cx="3361191" cy="2304256"/>
          </a:xfrm>
          <a:prstGeom prst="rect">
            <a:avLst/>
          </a:prstGeom>
          <a:noFill/>
        </p:spPr>
      </p:pic>
      <p:pic>
        <p:nvPicPr>
          <p:cNvPr id="4098" name="Picture 2" descr="F:\POZİTİF OUTDOOR\AKTİVİTE FOTO VE VİDEOLAR\johnson and johnson\KÜÇÜLTÜLMÜŞ\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81" y="3573016"/>
            <a:ext cx="336119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427433"/>
              </p:ext>
            </p:extLst>
          </p:nvPr>
        </p:nvGraphicFramePr>
        <p:xfrm>
          <a:off x="107504" y="964912"/>
          <a:ext cx="5159896" cy="4912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81288">
                <a:tc>
                  <a:txBody>
                    <a:bodyPr/>
                    <a:lstStyle/>
                    <a:p>
                      <a:r>
                        <a:rPr lang="tr-TR" sz="1800" dirty="0" smtClean="0"/>
                        <a:t>Soruların cevaplarının yönlendireceği noktaları krokiden takip ederek bulmaya</a:t>
                      </a:r>
                      <a:r>
                        <a:rPr lang="tr-TR" sz="1800" baseline="0" dirty="0" smtClean="0"/>
                        <a:t> çalışırlar. </a:t>
                      </a:r>
                      <a:r>
                        <a:rPr lang="tr-TR" sz="1800" dirty="0" smtClean="0"/>
                        <a:t> Takımlar her noktadan sonra hazineye daha da yaklaşırlar.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Strateji belirlemenin öne çıkması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/>
                        <a:t>Problem</a:t>
                      </a:r>
                      <a:r>
                        <a:rPr lang="tr-TR" sz="1800" baseline="0" dirty="0" smtClean="0"/>
                        <a:t> çözme</a:t>
                      </a:r>
                      <a:endParaRPr lang="tr-TR" dirty="0"/>
                    </a:p>
                  </a:txBody>
                  <a:tcPr/>
                </a:tc>
              </a:tr>
              <a:tr h="4116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Zaman</a:t>
                      </a:r>
                      <a:r>
                        <a:rPr lang="tr-TR" sz="1800" baseline="0" dirty="0" smtClean="0"/>
                        <a:t> kullanımı</a:t>
                      </a:r>
                      <a:endParaRPr lang="tr-TR" sz="1800" dirty="0">
                        <a:cs typeface="Arial" charset="0"/>
                      </a:endParaRPr>
                    </a:p>
                  </a:txBody>
                  <a:tcPr/>
                </a:tc>
              </a:tr>
              <a:tr h="3408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</a:t>
                      </a:r>
                      <a:r>
                        <a:rPr lang="tr-TR" sz="1800" baseline="0" dirty="0" smtClean="0"/>
                        <a:t> uyumu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419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baseline="0" dirty="0" smtClean="0"/>
                        <a:t>Senkronize hareket etmek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1990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baseline="0" dirty="0" smtClean="0"/>
                        <a:t>Fikir paylaşımı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442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baseline="0" dirty="0" smtClean="0"/>
                        <a:t>Karar verme süreci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2645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SORULARI CEVAPLAMA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HAZİNE AVI</a:t>
            </a:r>
            <a:endParaRPr lang="tr-TR"/>
          </a:p>
        </p:txBody>
      </p:sp>
      <p:pic>
        <p:nvPicPr>
          <p:cNvPr id="5122" name="Picture 2" descr="F:\POZİTİF OUTDOOR\AKTİVİTE FOTO VE VİDEOLAR\johnson and johnson\KÜÇÜLTÜLMÜŞ\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08" y="895861"/>
            <a:ext cx="3491880" cy="23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POZİTİF OUTDOOR\AKTİVİTE FOTO VE VİDEOLAR\johnson and johnson\KÜÇÜLTÜLMÜŞ\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31" y="3416141"/>
            <a:ext cx="3472557" cy="23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54055"/>
              </p:ext>
            </p:extLst>
          </p:nvPr>
        </p:nvGraphicFramePr>
        <p:xfrm>
          <a:off x="107504" y="896457"/>
          <a:ext cx="5159896" cy="46939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tr-TR" sz="1800" dirty="0" smtClean="0"/>
                        <a:t>Noktalarda her takımı, çözmeleri gereken sorular ve problemler beklemektedir.</a:t>
                      </a:r>
                    </a:p>
                    <a:p>
                      <a:pPr lvl="0"/>
                      <a:r>
                        <a:rPr lang="tr-TR" sz="1800" dirty="0" smtClean="0"/>
                        <a:t>Takımlar sorulara doğru cevap verebilirlerse, mantıklı çözümler üretebilirse diğer noktalara ilerleyebilmektedir.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Hedef belirleme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Motivasyon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/>
                        <a:t>Problem</a:t>
                      </a:r>
                      <a:r>
                        <a:rPr lang="tr-TR" sz="1800" baseline="0" dirty="0" smtClean="0"/>
                        <a:t> çözme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</a:t>
                      </a:r>
                      <a:r>
                        <a:rPr lang="tr-TR" sz="1800" baseline="0" dirty="0" smtClean="0"/>
                        <a:t> uyumu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Kendini yöneten ekipler 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baseline="0" dirty="0" smtClean="0"/>
                        <a:t>Karar verme süreci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>
            <a:spLocks noChangeArrowheads="1"/>
          </p:cNvSpPr>
          <p:nvPr/>
        </p:nvSpPr>
        <p:spPr bwMode="auto">
          <a:xfrm>
            <a:off x="0" y="0"/>
            <a:ext cx="355417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[</a:t>
            </a:r>
            <a:r>
              <a:rPr lang="tr-TR" b="1" dirty="0" smtClean="0">
                <a:latin typeface="Comic Sans MS" pitchFamily="66" charset="0"/>
                <a:cs typeface="Arial" charset="0"/>
              </a:rPr>
              <a:t>GÖREVLERİ TAMAMLAMA</a:t>
            </a:r>
            <a:r>
              <a:rPr lang="tr-TR" sz="4400" b="1" dirty="0" smtClean="0">
                <a:solidFill>
                  <a:srgbClr val="00B0F0"/>
                </a:solidFill>
                <a:latin typeface="Calibri" pitchFamily="34" charset="0"/>
              </a:rPr>
              <a:t>]</a:t>
            </a:r>
            <a:endParaRPr lang="tr-TR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HAZİNE AVI</a:t>
            </a:r>
            <a:endParaRPr lang="tr-TR" dirty="0"/>
          </a:p>
        </p:txBody>
      </p:sp>
      <p:pic>
        <p:nvPicPr>
          <p:cNvPr id="6146" name="Picture 2" descr="F:\POZİTİF OUTDOOR\AKTİVİTE FOTO VE VİDEOLAR\johnson and johnson\KÜÇÜLTÜLMÜŞ\DSC_04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89" y="898847"/>
            <a:ext cx="3411091" cy="21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POZİTİF OUTDOOR\AKTİVİTE FOTO VE VİDEOLAR\johnson and johnson\KÜÇÜLTÜLMÜŞ\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6"/>
            <a:ext cx="33843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617193"/>
              </p:ext>
            </p:extLst>
          </p:nvPr>
        </p:nvGraphicFramePr>
        <p:xfrm>
          <a:off x="107504" y="929104"/>
          <a:ext cx="5159896" cy="4516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9896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Amaç</a:t>
                      </a:r>
                      <a:endParaRPr lang="tr-TR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tr-TR" sz="1800" dirty="0" smtClean="0"/>
                        <a:t>Bazı noktalarda, sorular ile birlikte takım halinde tamamlanması gereken görevlerde bulunmaktadır. Bu görevleri tamamlayarak, diğer noktalara ulaşırlar.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Faydalar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Hedef belirleme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0" hangingPunct="0"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Motivasyon</a:t>
                      </a:r>
                      <a:endParaRPr lang="tr-TR" sz="1800" dirty="0"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r-TR" sz="1800" dirty="0" smtClean="0"/>
                        <a:t>Problem</a:t>
                      </a:r>
                      <a:r>
                        <a:rPr lang="tr-TR" sz="1800" baseline="0" dirty="0" smtClean="0"/>
                        <a:t> çözme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</a:t>
                      </a:r>
                      <a:r>
                        <a:rPr lang="tr-TR" sz="1800" baseline="0" dirty="0" smtClean="0"/>
                        <a:t> uyumu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Ekip içi güven</a:t>
                      </a:r>
                      <a:endParaRPr lang="tr-TR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baseline="0" dirty="0" smtClean="0"/>
                        <a:t>Fikir paylaşımı</a:t>
                      </a:r>
                      <a:endParaRPr lang="tr-TR" sz="1800" baseline="0" dirty="0" smtClean="0"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Clr>
                          <a:srgbClr val="00B0F0"/>
                        </a:buClr>
                        <a:buFont typeface="Wingdings" pitchFamily="2" charset="2"/>
                        <a:buChar char="§"/>
                      </a:pPr>
                      <a:r>
                        <a:rPr lang="tr-TR" sz="1800" dirty="0" smtClean="0"/>
                        <a:t>Sorumluluk bilinci</a:t>
                      </a:r>
                      <a:endParaRPr lang="tr-TR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07528"/>
            <a:ext cx="1728192" cy="7338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3850</TotalTime>
  <Words>708</Words>
  <Application>Microsoft Macintosh PowerPoint</Application>
  <PresentationFormat>On-screen Show (4:3)</PresentationFormat>
  <Paragraphs>189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Ofis Teması</vt:lpstr>
      <vt:lpstr>   HAZİNE AVI  TAKIM ÇALIŞMASI AKTİVİTESİ 2015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Yasin Aygündüz</cp:lastModifiedBy>
  <cp:revision>378</cp:revision>
  <dcterms:modified xsi:type="dcterms:W3CDTF">2015-07-31T10:20:23Z</dcterms:modified>
</cp:coreProperties>
</file>