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4" r:id="rId3"/>
    <p:sldId id="268" r:id="rId4"/>
    <p:sldId id="293" r:id="rId5"/>
    <p:sldId id="270" r:id="rId6"/>
    <p:sldId id="280" r:id="rId7"/>
    <p:sldId id="285" r:id="rId8"/>
    <p:sldId id="284" r:id="rId9"/>
    <p:sldId id="265" r:id="rId10"/>
    <p:sldId id="294" r:id="rId11"/>
    <p:sldId id="266" r:id="rId12"/>
    <p:sldId id="287" r:id="rId13"/>
    <p:sldId id="295" r:id="rId14"/>
    <p:sldId id="282" r:id="rId15"/>
    <p:sldId id="292" r:id="rId16"/>
    <p:sldId id="296" r:id="rId17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Tema Uygulanmış Stil 2 - Vurgu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03447BB-5D67-496B-8E87-E561075AD55C}" styleName="Koyu Stil 1 - Vurgu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5" autoAdjust="0"/>
    <p:restoredTop sz="94721" autoAdjust="0"/>
  </p:normalViewPr>
  <p:slideViewPr>
    <p:cSldViewPr>
      <p:cViewPr varScale="1">
        <p:scale>
          <a:sx n="96" d="100"/>
          <a:sy n="96" d="100"/>
        </p:scale>
        <p:origin x="-13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4A26E5-1914-428F-AB2E-103CB986696A}" type="datetimeFigureOut">
              <a:rPr lang="tr-TR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3400AF-1394-4B40-8693-8BEFFEBF94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6058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946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1790F9-51CA-41FC-AD04-B4BED1BB82F7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867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5B7C3F-DEAE-49BA-A3D2-3D5C7872041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970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45CED-B9A0-4D2B-8216-C4394AA7EC4B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174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152D4-5269-4A42-9A3D-43664E56398E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tr-T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174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152D4-5269-4A42-9A3D-43664E56398E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379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EC1370-1A9B-45CB-A8CC-FDA946553FF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tr-T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482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FA539E-F63F-45F9-8A89-0FD0A92EF34B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tr-T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482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FA539E-F63F-45F9-8A89-0FD0A92EF34B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048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6F41CB-7659-4919-AFAE-7BED6CB0F17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150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E6C73A-FAAF-4503-95F4-216843A4E667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253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A7124-CB8F-4DD5-973A-0C55ECE01D21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2F3D53-1054-4DC8-A774-4A7BA74EC30D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277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107C1A-3C51-46B5-8F2F-40D979DAD50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277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107C1A-3C51-46B5-8F2F-40D979DAD50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277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107C1A-3C51-46B5-8F2F-40D979DAD50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867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5B7C3F-DEAE-49BA-A3D2-3D5C7872041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F4FCB-44DF-46C3-8836-221FF2F61ED6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THE BIG PICTURE 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40486-377D-4807-B860-F353AD40CCA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FDC9A-11D4-47D1-9DB2-EDC4F4C64D45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THE BIG PICTURE 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5E439-68F5-47B2-A76D-1C6BE257CA5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AF330-D0CD-4465-88EB-8C2387141EC3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THE BIG PICTURE 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6777F-6929-41F0-A40A-8467180A1C8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91902-664D-42A1-ACFD-D002F005B9CC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THE BIG PICTURE 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BBE02-C07E-4B75-B044-F6ECF5A63A8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31F19-B008-46F7-85FD-4E55130ACB89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THE BIG PICTURE 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FE61D-85F3-4905-862B-8EA61B796F4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9809F-0556-4444-A75E-BB41650B7E48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THE BIG PICTURE 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8F2B4-958A-4846-A799-F765F6C19C6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912E9-CDBD-43B9-8523-431895F1FB16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THE BIG PICTURE </a:t>
            </a: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4A24-5EC6-4B2E-86AD-121FCDE5BF0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AC492-74D9-4B0F-A966-73CB252EFB6A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THE BIG PICTURE </a:t>
            </a: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DE4E7-6CE9-4644-8195-5BDAAA2657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06C2B-7464-424B-9B60-2A598F0D191F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THE BIG PICTURE </a:t>
            </a: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0DC21-3CF5-4497-AA99-2B6BF4FC13E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76FA0-6699-4136-B464-84E690E690AF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THE BIG PICTURE 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E5D11-CCEF-4C21-B406-8E8F7CB982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A8BB9-154E-4AB2-B680-C8A60BD5D83A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THE BIG PICTURE 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D5D8C-97C7-4134-AA8A-B781D28ED87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79C6B2-BA2E-4060-8AAC-A5C8504A0DA0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 smtClean="0"/>
              <a:t>THE BIG PICTURE 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F1402B-7955-4FF7-84F4-E790DF0F69A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jpeg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1.jpeg"/><Relationship Id="rId9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8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9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4293096"/>
            <a:ext cx="9144000" cy="1470025"/>
          </a:xfrm>
        </p:spPr>
        <p:txBody>
          <a:bodyPr rtlCol="0" anchor="ctr" anchorCtr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4900" dirty="0" smtClean="0">
                <a:latin typeface="Arial" pitchFamily="34" charset="0"/>
                <a:cs typeface="Arial" pitchFamily="34" charset="0"/>
              </a:rPr>
            </a:br>
            <a:r>
              <a:rPr lang="tr-TR" sz="49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4900" b="1" dirty="0" smtClean="0">
                <a:latin typeface="Arial" pitchFamily="34" charset="0"/>
                <a:cs typeface="Arial" pitchFamily="34" charset="0"/>
              </a:rPr>
            </a:br>
            <a:r>
              <a:rPr lang="tr-TR" sz="5400" dirty="0" smtClean="0">
                <a:cs typeface="Arial" charset="0"/>
              </a:rPr>
              <a:t> 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THE BIG PICTURE TEAMWORK ACTIVITY </a:t>
            </a:r>
            <a:r>
              <a:rPr lang="tr-TR" sz="4900" b="1" dirty="0" smtClean="0">
                <a:latin typeface="Comic Sans MS" pitchFamily="66" charset="0"/>
                <a:cs typeface="Arial" pitchFamily="34" charset="0"/>
              </a:rPr>
              <a:t/>
            </a:r>
            <a:br>
              <a:rPr lang="tr-TR" sz="4900" b="1" dirty="0" smtClean="0">
                <a:latin typeface="Comic Sans MS" pitchFamily="66" charset="0"/>
                <a:cs typeface="Arial" pitchFamily="34" charset="0"/>
              </a:rPr>
            </a:br>
            <a:r>
              <a:rPr lang="tr-TR" b="1" dirty="0" smtClean="0">
                <a:latin typeface="Comic Sans MS" pitchFamily="66" charset="0"/>
                <a:cs typeface="Arial" pitchFamily="34" charset="0"/>
              </a:rPr>
              <a:t>2015</a:t>
            </a:r>
            <a:r>
              <a:rPr lang="tr-TR" sz="4900" b="1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tr-TR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latin typeface="Arial" pitchFamily="34" charset="0"/>
                <a:cs typeface="Arial" pitchFamily="34" charset="0"/>
              </a:rPr>
            </a:b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BIG PICTURE </a:t>
            </a:r>
            <a:endParaRPr lang="tr-T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3" descr="C:\POZİTİF OUTDOOR\AKTİVİTE FOTO VE VİDEOLAR\DÜNYA BANKASI-STOK-MARCA EVENT\FOTOLAR\küçük\DSC_04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8400" y="260647"/>
            <a:ext cx="5447200" cy="3616043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THE BIG PICTURE </a:t>
            </a:r>
            <a:endParaRPr lang="tr-TR" dirty="0"/>
          </a:p>
        </p:txBody>
      </p:sp>
      <p:pic>
        <p:nvPicPr>
          <p:cNvPr id="14346" name="Picture 10" descr="G:\POZİTİF OUTDOOR\web site için seçilen fotolar\Küçültülmüş fotolar\IMG_6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856109"/>
            <a:ext cx="339179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1" descr="G:\POZİTİF OUTDOOR\web site için seçilen fotolar\Küçültülmüş fotolar\IMG_66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464597"/>
            <a:ext cx="3384376" cy="248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2" name="11 Dikdörtgen"/>
          <p:cNvSpPr>
            <a:spLocks noChangeArrowheads="1"/>
          </p:cNvSpPr>
          <p:nvPr/>
        </p:nvSpPr>
        <p:spPr bwMode="auto">
          <a:xfrm>
            <a:off x="0" y="0"/>
            <a:ext cx="38523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PREPARATION AND SET-UP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3" name="1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666046"/>
              </p:ext>
            </p:extLst>
          </p:nvPr>
        </p:nvGraphicFramePr>
        <p:xfrm>
          <a:off x="107504" y="878448"/>
          <a:ext cx="5159896" cy="3342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set </a:t>
                      </a: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up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is </a:t>
                      </a: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completed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one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day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before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event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arae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is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prepared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Assembly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stations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marked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Required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equipment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materials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for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placed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in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each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station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Last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rehersals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carried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out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with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managers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Last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checks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made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Final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agreements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settled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THE BIG PICTURE </a:t>
            </a:r>
            <a:endParaRPr lang="tr-TR" dirty="0"/>
          </a:p>
        </p:txBody>
      </p:sp>
      <p:pic>
        <p:nvPicPr>
          <p:cNvPr id="10" name="Picture 6" descr="E:\POZİTİF OUTDOOR\SPEED CITY\repair-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214422"/>
            <a:ext cx="1453066" cy="253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E:\POZİTİF OUTDOOR\SPEED CITY\pc-repair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142984"/>
            <a:ext cx="1793879" cy="2092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www.sportscorpelite.com/uploaded/team_building_han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928934"/>
            <a:ext cx="2334281" cy="2808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4" name="13 Dikdörtgen"/>
          <p:cNvSpPr>
            <a:spLocks noChangeArrowheads="1"/>
          </p:cNvSpPr>
          <p:nvPr/>
        </p:nvSpPr>
        <p:spPr bwMode="auto">
          <a:xfrm>
            <a:off x="0" y="0"/>
            <a:ext cx="268054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EXECUTIVE TEAM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5" name="1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205952"/>
              </p:ext>
            </p:extLst>
          </p:nvPr>
        </p:nvGraphicFramePr>
        <p:xfrm>
          <a:off x="107504" y="955145"/>
          <a:ext cx="5159896" cy="41300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Duties</a:t>
                      </a:r>
                      <a:r>
                        <a:rPr lang="tr-TR" dirty="0" smtClean="0"/>
                        <a:t> Of </a:t>
                      </a:r>
                      <a:r>
                        <a:rPr lang="tr-TR" dirty="0" err="1" smtClean="0"/>
                        <a:t>The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Operation</a:t>
                      </a:r>
                      <a:r>
                        <a:rPr lang="tr-TR" dirty="0" smtClean="0"/>
                        <a:t> Team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Checking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time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flow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Ensuring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smooth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flow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operation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Ministering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that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set-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is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fully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completed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Duties</a:t>
                      </a: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 Of </a:t>
                      </a: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Technical</a:t>
                      </a: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 Team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Start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setting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one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day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before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Achieving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field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set-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up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Accomplishing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cutting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with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electric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equipment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baseline="0" dirty="0" err="1" smtClean="0">
                          <a:solidFill>
                            <a:schemeClr val="bg1"/>
                          </a:solidFill>
                        </a:rPr>
                        <a:t>Duties</a:t>
                      </a:r>
                      <a:r>
                        <a:rPr lang="tr-TR" b="1" baseline="0" dirty="0" smtClean="0">
                          <a:solidFill>
                            <a:schemeClr val="bg1"/>
                          </a:solidFill>
                        </a:rPr>
                        <a:t> Of </a:t>
                      </a:r>
                      <a:r>
                        <a:rPr lang="tr-TR" b="1" baseline="0" dirty="0" err="1" smtClean="0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tr-TR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baseline="0" dirty="0" err="1" smtClean="0">
                          <a:solidFill>
                            <a:schemeClr val="bg1"/>
                          </a:solidFill>
                        </a:rPr>
                        <a:t>Activity</a:t>
                      </a:r>
                      <a:r>
                        <a:rPr lang="tr-TR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baseline="0" dirty="0" err="1" smtClean="0">
                          <a:solidFill>
                            <a:schemeClr val="bg1"/>
                          </a:solidFill>
                        </a:rPr>
                        <a:t>Managers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Guiding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Assuring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that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’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motivation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keeps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high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Ensuring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that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activities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run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parallel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Evaluating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performences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80369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GROUPING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THE BIG PICTURE </a:t>
            </a:r>
            <a:endParaRPr lang="tr-T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439985"/>
              </p:ext>
            </p:extLst>
          </p:nvPr>
        </p:nvGraphicFramePr>
        <p:xfrm>
          <a:off x="1668526" y="1772816"/>
          <a:ext cx="5806948" cy="2357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22472"/>
                <a:gridCol w="1071119"/>
                <a:gridCol w="1071119"/>
                <a:gridCol w="1071119"/>
                <a:gridCol w="1071119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SAMPLE GROUPING FOR EACH PICTURE</a:t>
                      </a:r>
                      <a:endParaRPr lang="tr-TR" sz="1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PICTURES</a:t>
                      </a:r>
                      <a:endParaRPr lang="tr-TR" sz="1800" b="1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PICTURE 1 </a:t>
                      </a:r>
                      <a:endParaRPr lang="tr-TR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GROUPS</a:t>
                      </a:r>
                      <a:endParaRPr lang="tr-TR" sz="1800" b="1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GROUP A</a:t>
                      </a:r>
                      <a:endParaRPr lang="tr-TR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TEAMS</a:t>
                      </a:r>
                      <a:endParaRPr lang="tr-T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A1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A2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A3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A4</a:t>
                      </a:r>
                      <a:endParaRPr lang="tr-TR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PAX</a:t>
                      </a:r>
                      <a:endParaRPr lang="tr-T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5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5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5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5</a:t>
                      </a:r>
                      <a:endParaRPr lang="tr-TR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TOTAL</a:t>
                      </a:r>
                      <a:endParaRPr lang="tr-TR" sz="1800" b="1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tr-TR" sz="1800" b="1" baseline="0" dirty="0" smtClean="0"/>
                        <a:t>20 MEMBERS</a:t>
                      </a:r>
                      <a:endParaRPr lang="tr-TR" sz="1800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28600" algn="l"/>
                        </a:tabLst>
                      </a:pP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28600" algn="l"/>
                        </a:tabLst>
                      </a:pP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28600" algn="l"/>
                        </a:tabLst>
                      </a:pP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02972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TIME TABLE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THE BIG PICTURE </a:t>
            </a:r>
            <a:endParaRPr lang="tr-TR" dirty="0"/>
          </a:p>
        </p:txBody>
      </p:sp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2000250" y="1412776"/>
          <a:ext cx="5137785" cy="24971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89630"/>
                <a:gridCol w="1748155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ACTIVITY</a:t>
                      </a:r>
                      <a:r>
                        <a:rPr lang="tr-TR" sz="1800" baseline="0" dirty="0" smtClean="0"/>
                        <a:t> STAGES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TIME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ACQUAINTANCE</a:t>
                      </a:r>
                      <a:r>
                        <a:rPr lang="tr-TR" sz="1800" dirty="0" smtClean="0"/>
                        <a:t>&amp;INFO</a:t>
                      </a:r>
                      <a:endParaRPr lang="tr-TR" sz="18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13:00-13:05</a:t>
                      </a:r>
                      <a:endParaRPr lang="tr-TR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0" dirty="0" smtClean="0">
                          <a:latin typeface="+mn-lt"/>
                          <a:cs typeface="+mn-cs"/>
                        </a:rPr>
                        <a:t>FORMING</a:t>
                      </a:r>
                      <a:r>
                        <a:rPr lang="tr-TR" sz="1800" b="0" baseline="0" dirty="0" smtClean="0">
                          <a:latin typeface="+mn-lt"/>
                          <a:cs typeface="+mn-cs"/>
                        </a:rPr>
                        <a:t> TEAMS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13:05-13:10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PAINTING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13:10-15:30</a:t>
                      </a:r>
                      <a:endParaRPr lang="tr-TR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0" dirty="0" smtClean="0">
                          <a:latin typeface="+mn-lt"/>
                          <a:cs typeface="+mn-cs"/>
                        </a:rPr>
                        <a:t>COMBINING THE</a:t>
                      </a:r>
                      <a:r>
                        <a:rPr lang="tr-TR" sz="1800" b="0" baseline="0" dirty="0" smtClean="0">
                          <a:latin typeface="+mn-lt"/>
                          <a:cs typeface="+mn-cs"/>
                        </a:rPr>
                        <a:t> COMPONENTS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15:30-15:40</a:t>
                      </a:r>
                      <a:endParaRPr lang="tr-TR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aseline="0" dirty="0" smtClean="0"/>
                        <a:t>FINALE</a:t>
                      </a:r>
                      <a:endParaRPr lang="tr-TR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15:45</a:t>
                      </a:r>
                      <a:endParaRPr lang="tr-TR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THE BIG PICTURE </a:t>
            </a:r>
            <a:endParaRPr lang="tr-TR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7" name="6 Dikdörtgen"/>
          <p:cNvSpPr>
            <a:spLocks noChangeArrowheads="1"/>
          </p:cNvSpPr>
          <p:nvPr/>
        </p:nvSpPr>
        <p:spPr bwMode="auto">
          <a:xfrm>
            <a:off x="0" y="1"/>
            <a:ext cx="166904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COSTING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156113"/>
              </p:ext>
            </p:extLst>
          </p:nvPr>
        </p:nvGraphicFramePr>
        <p:xfrm>
          <a:off x="143508" y="1046977"/>
          <a:ext cx="8856985" cy="32461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856985"/>
              </a:tblGrid>
              <a:tr h="3120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ervices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hat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ncluded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roposal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tr-TR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30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Execution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activities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in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program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800" b="1" dirty="0" smtClean="0"/>
                        <a:t> 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ervices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hat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Not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ncluded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roposal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tr-TR" sz="1800" b="1" dirty="0" smtClean="0"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2481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Permisson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for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area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expenses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for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such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if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required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Personnel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hosting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expenses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Transfer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personnel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all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transportation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expenses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Awards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promotional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materials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if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required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Hosting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food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drink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expenses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during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working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hours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sound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ys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tem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Professional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photography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and video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recording</a:t>
                      </a:r>
                      <a:r>
                        <a:rPr lang="tr-TR" sz="1800" dirty="0" smtClean="0"/>
                        <a:t>.</a:t>
                      </a:r>
                      <a:endParaRPr lang="tr-TR" sz="1800" dirty="0" smtClean="0"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8523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SAMPLE ACTIVITY PHOTOS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THE BIG PICTURE 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571" y="980729"/>
            <a:ext cx="307234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908721"/>
            <a:ext cx="3168352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609274"/>
            <a:ext cx="3096344" cy="234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POZİTİF OUTDOOR\AKTİVİTE FOTO VE VİDEOLAR\TURSET-NOVAMED\2012-IC GREEN PALACE HOTEL\seçilmişler\DSCF08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573016"/>
            <a:ext cx="3168352" cy="2376264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THE BIG PICTURE </a:t>
            </a:r>
            <a:endParaRPr lang="tr-T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0" name="9 Dikdörtgen"/>
          <p:cNvSpPr>
            <a:spLocks noChangeArrowheads="1"/>
          </p:cNvSpPr>
          <p:nvPr/>
        </p:nvSpPr>
        <p:spPr bwMode="auto">
          <a:xfrm>
            <a:off x="0" y="0"/>
            <a:ext cx="19511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GRATITUDE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pSp>
        <p:nvGrpSpPr>
          <p:cNvPr id="11" name="10 Grup"/>
          <p:cNvGrpSpPr/>
          <p:nvPr/>
        </p:nvGrpSpPr>
        <p:grpSpPr>
          <a:xfrm>
            <a:off x="755576" y="2240868"/>
            <a:ext cx="7531229" cy="2376264"/>
            <a:chOff x="755576" y="2492896"/>
            <a:chExt cx="7531229" cy="2376264"/>
          </a:xfrm>
        </p:grpSpPr>
        <p:sp>
          <p:nvSpPr>
            <p:cNvPr id="12" name="11 Metin kutusu"/>
            <p:cNvSpPr txBox="1">
              <a:spLocks noChangeArrowheads="1"/>
            </p:cNvSpPr>
            <p:nvPr/>
          </p:nvSpPr>
          <p:spPr bwMode="auto">
            <a:xfrm>
              <a:off x="755576" y="2492896"/>
              <a:ext cx="753122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r-TR" sz="6000" b="1" dirty="0" smtClean="0">
                  <a:latin typeface="Comic Sans MS" pitchFamily="66" charset="0"/>
                  <a:cs typeface="Arial" charset="0"/>
                </a:rPr>
                <a:t>THANKS A LOT</a:t>
              </a:r>
              <a:endParaRPr lang="tr-TR" sz="6000" b="1" dirty="0">
                <a:latin typeface="Comic Sans MS" pitchFamily="66" charset="0"/>
                <a:cs typeface="Arial" charset="0"/>
              </a:endParaRPr>
            </a:p>
          </p:txBody>
        </p:sp>
        <p:pic>
          <p:nvPicPr>
            <p:cNvPr id="15" name="Picture 2" descr="C:\Users\HP\Desktop\son sly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5696" y="3645024"/>
              <a:ext cx="5448021" cy="12241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68187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FICTION</a:t>
            </a:r>
            <a:r>
              <a:rPr lang="tr-TR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THE BIG PICTURE </a:t>
            </a:r>
            <a:endParaRPr lang="tr-TR"/>
          </a:p>
        </p:txBody>
      </p:sp>
      <p:graphicFrame>
        <p:nvGraphicFramePr>
          <p:cNvPr id="7" name="6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772372"/>
              </p:ext>
            </p:extLst>
          </p:nvPr>
        </p:nvGraphicFramePr>
        <p:xfrm>
          <a:off x="89756" y="908720"/>
          <a:ext cx="8964488" cy="305866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481733"/>
                <a:gridCol w="7482755"/>
              </a:tblGrid>
              <a:tr h="309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ACTIVITY</a:t>
                      </a:r>
                      <a:endParaRPr lang="tr-TR" sz="1800" b="1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aseline="0" dirty="0" err="1" smtClean="0">
                          <a:latin typeface="+mn-lt"/>
                          <a:ea typeface="Times New Roman"/>
                          <a:cs typeface="Arial" pitchFamily="34" charset="0"/>
                        </a:rPr>
                        <a:t>The</a:t>
                      </a:r>
                      <a:r>
                        <a:rPr lang="tr-TR" sz="1800" baseline="0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tr-TR" sz="1800" baseline="0" dirty="0" err="1" smtClean="0">
                          <a:latin typeface="+mn-lt"/>
                          <a:ea typeface="Times New Roman"/>
                          <a:cs typeface="Arial" pitchFamily="34" charset="0"/>
                        </a:rPr>
                        <a:t>Big</a:t>
                      </a:r>
                      <a:r>
                        <a:rPr lang="tr-TR" sz="1800" baseline="0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 Picture</a:t>
                      </a:r>
                      <a:endParaRPr lang="tr-TR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9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FICTION</a:t>
                      </a:r>
                      <a:endParaRPr lang="tr-TR" sz="1800" b="1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err="1" smtClean="0">
                          <a:latin typeface="+mn-lt"/>
                        </a:rPr>
                        <a:t>In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this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activity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the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participants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are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asked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to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paint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one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part</a:t>
                      </a:r>
                      <a:r>
                        <a:rPr lang="tr-TR" sz="1800" dirty="0" smtClean="0">
                          <a:latin typeface="+mn-lt"/>
                        </a:rPr>
                        <a:t> of a </a:t>
                      </a:r>
                      <a:r>
                        <a:rPr lang="tr-TR" sz="1800" dirty="0" err="1" smtClean="0">
                          <a:latin typeface="+mn-lt"/>
                        </a:rPr>
                        <a:t>great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picture</a:t>
                      </a:r>
                      <a:r>
                        <a:rPr lang="tr-TR" sz="1800" dirty="0" smtClean="0">
                          <a:latin typeface="+mn-lt"/>
                        </a:rPr>
                        <a:t> as a </a:t>
                      </a:r>
                      <a:r>
                        <a:rPr lang="tr-TR" sz="1800" dirty="0" err="1" smtClean="0">
                          <a:latin typeface="+mn-lt"/>
                        </a:rPr>
                        <a:t>team</a:t>
                      </a:r>
                      <a:r>
                        <a:rPr lang="tr-TR" sz="1800" dirty="0" smtClean="0">
                          <a:latin typeface="+mn-lt"/>
                        </a:rPr>
                        <a:t>. </a:t>
                      </a:r>
                      <a:r>
                        <a:rPr lang="tr-TR" sz="1800" dirty="0" err="1" smtClean="0">
                          <a:latin typeface="+mn-lt"/>
                        </a:rPr>
                        <a:t>While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the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participants</a:t>
                      </a:r>
                      <a:r>
                        <a:rPr lang="tr-TR" sz="1800" dirty="0" smtClean="0">
                          <a:latin typeface="+mn-lt"/>
                        </a:rPr>
                        <a:t> can not </a:t>
                      </a:r>
                      <a:r>
                        <a:rPr lang="tr-TR" sz="1800" dirty="0" err="1" smtClean="0">
                          <a:latin typeface="+mn-lt"/>
                        </a:rPr>
                        <a:t>get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any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meaning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from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the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piece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alone</a:t>
                      </a:r>
                      <a:r>
                        <a:rPr lang="tr-TR" sz="1800" dirty="0" smtClean="0">
                          <a:latin typeface="+mn-lt"/>
                        </a:rPr>
                        <a:t>, </a:t>
                      </a:r>
                      <a:r>
                        <a:rPr lang="tr-TR" sz="1800" dirty="0" err="1" smtClean="0">
                          <a:latin typeface="+mn-lt"/>
                        </a:rPr>
                        <a:t>they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know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that</a:t>
                      </a:r>
                      <a:r>
                        <a:rPr lang="tr-TR" sz="1800" dirty="0" smtClean="0">
                          <a:latin typeface="+mn-lt"/>
                        </a:rPr>
                        <a:t> it is a </a:t>
                      </a:r>
                      <a:r>
                        <a:rPr lang="tr-TR" sz="1800" dirty="0" err="1" smtClean="0">
                          <a:latin typeface="+mn-lt"/>
                        </a:rPr>
                        <a:t>part</a:t>
                      </a:r>
                      <a:r>
                        <a:rPr lang="tr-TR" sz="1800" dirty="0" smtClean="0">
                          <a:latin typeface="+mn-lt"/>
                        </a:rPr>
                        <a:t> of a </a:t>
                      </a:r>
                      <a:r>
                        <a:rPr lang="tr-TR" sz="1800" dirty="0" err="1" smtClean="0">
                          <a:latin typeface="+mn-lt"/>
                        </a:rPr>
                        <a:t>greater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whole</a:t>
                      </a:r>
                      <a:r>
                        <a:rPr lang="tr-TR" sz="1800" dirty="0" smtClean="0">
                          <a:latin typeface="+mn-lt"/>
                        </a:rPr>
                        <a:t>. </a:t>
                      </a:r>
                      <a:r>
                        <a:rPr lang="tr-TR" sz="1800" dirty="0" err="1" smtClean="0">
                          <a:latin typeface="+mn-lt"/>
                        </a:rPr>
                        <a:t>Each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team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tries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to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paint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their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piece</a:t>
                      </a:r>
                      <a:r>
                        <a:rPr lang="tr-TR" sz="1800" dirty="0" smtClean="0">
                          <a:latin typeface="+mn-lt"/>
                        </a:rPr>
                        <a:t> as </a:t>
                      </a:r>
                      <a:r>
                        <a:rPr lang="tr-TR" sz="1800" dirty="0" err="1" smtClean="0">
                          <a:latin typeface="+mn-lt"/>
                        </a:rPr>
                        <a:t>perfect</a:t>
                      </a:r>
                      <a:r>
                        <a:rPr lang="tr-TR" sz="1800" dirty="0" smtClean="0">
                          <a:latin typeface="+mn-lt"/>
                        </a:rPr>
                        <a:t> as </a:t>
                      </a:r>
                      <a:r>
                        <a:rPr lang="tr-TR" sz="1800" dirty="0" err="1" smtClean="0">
                          <a:latin typeface="+mn-lt"/>
                        </a:rPr>
                        <a:t>possible</a:t>
                      </a:r>
                      <a:r>
                        <a:rPr lang="tr-TR" sz="1800" dirty="0" smtClean="0">
                          <a:latin typeface="+mn-lt"/>
                        </a:rPr>
                        <a:t>.</a:t>
                      </a:r>
                    </a:p>
                    <a:p>
                      <a:r>
                        <a:rPr lang="tr-TR" sz="1800" dirty="0" smtClean="0">
                          <a:latin typeface="+mn-lt"/>
                        </a:rPr>
                        <a:t>   </a:t>
                      </a:r>
                    </a:p>
                    <a:p>
                      <a:r>
                        <a:rPr lang="tr-TR" sz="1800" dirty="0" err="1" smtClean="0">
                          <a:latin typeface="+mn-lt"/>
                        </a:rPr>
                        <a:t>Pieces</a:t>
                      </a:r>
                      <a:r>
                        <a:rPr lang="tr-TR" sz="1800" dirty="0" smtClean="0">
                          <a:latin typeface="+mn-lt"/>
                        </a:rPr>
                        <a:t> of </a:t>
                      </a:r>
                      <a:r>
                        <a:rPr lang="tr-TR" sz="1800" dirty="0" err="1" smtClean="0">
                          <a:latin typeface="+mn-lt"/>
                        </a:rPr>
                        <a:t>the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great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picture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painted</a:t>
                      </a:r>
                      <a:r>
                        <a:rPr lang="tr-TR" sz="1800" dirty="0" smtClean="0">
                          <a:latin typeface="+mn-lt"/>
                        </a:rPr>
                        <a:t> on </a:t>
                      </a:r>
                      <a:r>
                        <a:rPr lang="tr-TR" sz="1800" dirty="0" err="1" smtClean="0">
                          <a:latin typeface="+mn-lt"/>
                        </a:rPr>
                        <a:t>empty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canvases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are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then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brought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together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to</a:t>
                      </a:r>
                      <a:r>
                        <a:rPr lang="tr-TR" sz="1800" dirty="0" smtClean="0">
                          <a:latin typeface="+mn-lt"/>
                        </a:rPr>
                        <a:t> form </a:t>
                      </a:r>
                      <a:r>
                        <a:rPr lang="tr-TR" sz="1800" dirty="0" err="1" smtClean="0">
                          <a:latin typeface="+mn-lt"/>
                        </a:rPr>
                        <a:t>the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whole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picture</a:t>
                      </a:r>
                      <a:r>
                        <a:rPr lang="tr-TR" sz="1800" dirty="0" smtClean="0">
                          <a:latin typeface="+mn-lt"/>
                        </a:rPr>
                        <a:t>, </a:t>
                      </a:r>
                      <a:r>
                        <a:rPr lang="tr-TR" sz="1800" dirty="0" err="1" smtClean="0">
                          <a:latin typeface="+mn-lt"/>
                        </a:rPr>
                        <a:t>with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pieces</a:t>
                      </a:r>
                      <a:r>
                        <a:rPr lang="tr-TR" sz="1800" dirty="0" smtClean="0">
                          <a:latin typeface="+mn-lt"/>
                        </a:rPr>
                        <a:t> of </a:t>
                      </a:r>
                      <a:r>
                        <a:rPr lang="tr-TR" sz="1800" dirty="0" err="1" smtClean="0">
                          <a:latin typeface="+mn-lt"/>
                        </a:rPr>
                        <a:t>diverse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styles</a:t>
                      </a:r>
                      <a:r>
                        <a:rPr lang="tr-TR" sz="1800" dirty="0" smtClean="0">
                          <a:latin typeface="+mn-lt"/>
                        </a:rPr>
                        <a:t>.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9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EMPHASIS</a:t>
                      </a:r>
                      <a:endParaRPr lang="tr-TR" sz="1800" b="1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err="1" smtClean="0">
                          <a:latin typeface="+mn-lt"/>
                        </a:rPr>
                        <a:t>Teams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composed</a:t>
                      </a:r>
                      <a:r>
                        <a:rPr lang="tr-TR" sz="1800" dirty="0" smtClean="0">
                          <a:latin typeface="+mn-lt"/>
                        </a:rPr>
                        <a:t> of </a:t>
                      </a:r>
                      <a:r>
                        <a:rPr lang="tr-TR" sz="1800" dirty="0" err="1" smtClean="0">
                          <a:latin typeface="+mn-lt"/>
                        </a:rPr>
                        <a:t>company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employees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act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together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during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the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day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for</a:t>
                      </a:r>
                      <a:r>
                        <a:rPr lang="tr-TR" sz="1800" dirty="0" smtClean="0">
                          <a:latin typeface="+mn-lt"/>
                        </a:rPr>
                        <a:t> a </a:t>
                      </a:r>
                      <a:r>
                        <a:rPr lang="tr-TR" sz="1800" dirty="0" err="1" smtClean="0">
                          <a:latin typeface="+mn-lt"/>
                        </a:rPr>
                        <a:t>common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goal</a:t>
                      </a:r>
                      <a:r>
                        <a:rPr lang="tr-TR" sz="1800" dirty="0" smtClean="0">
                          <a:latin typeface="+mn-lt"/>
                        </a:rPr>
                        <a:t>. </a:t>
                      </a:r>
                      <a:r>
                        <a:rPr lang="tr-TR" sz="1800" dirty="0" err="1" smtClean="0">
                          <a:latin typeface="+mn-lt"/>
                        </a:rPr>
                        <a:t>The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significance</a:t>
                      </a:r>
                      <a:r>
                        <a:rPr lang="tr-TR" sz="1800" dirty="0" smtClean="0">
                          <a:latin typeface="+mn-lt"/>
                        </a:rPr>
                        <a:t> of </a:t>
                      </a:r>
                      <a:r>
                        <a:rPr lang="tr-TR" sz="1800" dirty="0" err="1" smtClean="0">
                          <a:latin typeface="+mn-lt"/>
                        </a:rPr>
                        <a:t>working</a:t>
                      </a:r>
                      <a:r>
                        <a:rPr lang="tr-TR" sz="1800" dirty="0" smtClean="0">
                          <a:latin typeface="+mn-lt"/>
                        </a:rPr>
                        <a:t> as a </a:t>
                      </a:r>
                      <a:r>
                        <a:rPr lang="tr-TR" sz="1800" dirty="0" err="1" smtClean="0">
                          <a:latin typeface="+mn-lt"/>
                        </a:rPr>
                        <a:t>team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to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achieve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the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success</a:t>
                      </a:r>
                      <a:r>
                        <a:rPr lang="tr-TR" sz="1800" dirty="0" smtClean="0">
                          <a:latin typeface="+mn-lt"/>
                        </a:rPr>
                        <a:t> of </a:t>
                      </a:r>
                      <a:r>
                        <a:rPr lang="tr-TR" sz="1800" dirty="0" err="1" smtClean="0">
                          <a:latin typeface="+mn-lt"/>
                        </a:rPr>
                        <a:t>the</a:t>
                      </a:r>
                      <a:r>
                        <a:rPr lang="tr-TR" sz="1800" dirty="0" smtClean="0">
                          <a:latin typeface="+mn-lt"/>
                        </a:rPr>
                        <a:t> </a:t>
                      </a:r>
                      <a:r>
                        <a:rPr lang="tr-TR" sz="1800" dirty="0" err="1" smtClean="0">
                          <a:latin typeface="+mn-lt"/>
                        </a:rPr>
                        <a:t>institution</a:t>
                      </a:r>
                      <a:r>
                        <a:rPr lang="tr-TR" sz="1800" dirty="0" smtClean="0">
                          <a:latin typeface="+mn-lt"/>
                        </a:rPr>
                        <a:t> is </a:t>
                      </a:r>
                      <a:r>
                        <a:rPr lang="tr-TR" sz="1800" dirty="0" err="1" smtClean="0">
                          <a:latin typeface="+mn-lt"/>
                        </a:rPr>
                        <a:t>emphasised</a:t>
                      </a:r>
                      <a:r>
                        <a:rPr lang="tr-TR" sz="1800" dirty="0" smtClean="0">
                          <a:latin typeface="+mn-lt"/>
                        </a:rPr>
                        <a:t>.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THE BIG PICTURE 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371348" y="1643380"/>
          <a:ext cx="8401305" cy="3571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11896"/>
                <a:gridCol w="1773619"/>
                <a:gridCol w="2473706"/>
                <a:gridCol w="1942084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ELEMENTS ASSERTED BY THE “THE BIG PICTURE</a:t>
                      </a:r>
                      <a:r>
                        <a:rPr lang="tr-TR" dirty="0" smtClean="0">
                          <a:solidFill>
                            <a:schemeClr val="bg1"/>
                          </a:solidFill>
                          <a:latin typeface="+mn-lt"/>
                        </a:rPr>
                        <a:t>“</a:t>
                      </a:r>
                      <a:endParaRPr lang="tr-TR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Communication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Interaction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Self managed teams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Developing strategies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confidence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Time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management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Different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opinions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Synergy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Support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&amp;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harmony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Trust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Empathy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Proactive approach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Active problem solving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Motivation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Setting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objectives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Adapting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Outcome orientation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Helping each other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responsibility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Leadership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0" name="9 Dikdörtgen"/>
          <p:cNvSpPr>
            <a:spLocks noChangeArrowheads="1"/>
          </p:cNvSpPr>
          <p:nvPr/>
        </p:nvSpPr>
        <p:spPr bwMode="auto">
          <a:xfrm>
            <a:off x="0" y="0"/>
            <a:ext cx="175881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BENEFITS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431239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STAGES OF “THE BIG PICTURE”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THE BIG PICTURE </a:t>
            </a:r>
            <a:endParaRPr lang="tr-TR" dirty="0"/>
          </a:p>
        </p:txBody>
      </p:sp>
      <p:sp>
        <p:nvSpPr>
          <p:cNvPr id="40" name="39 Metin kutusu"/>
          <p:cNvSpPr txBox="1">
            <a:spLocks noChangeArrowheads="1"/>
          </p:cNvSpPr>
          <p:nvPr/>
        </p:nvSpPr>
        <p:spPr bwMode="auto">
          <a:xfrm>
            <a:off x="683568" y="2636912"/>
            <a:ext cx="1783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INFORMATION</a:t>
            </a:r>
            <a:endParaRPr lang="tr-TR" dirty="0"/>
          </a:p>
        </p:txBody>
      </p:sp>
      <p:sp>
        <p:nvSpPr>
          <p:cNvPr id="41" name="40 Metin kutusu"/>
          <p:cNvSpPr txBox="1">
            <a:spLocks noChangeArrowheads="1"/>
          </p:cNvSpPr>
          <p:nvPr/>
        </p:nvSpPr>
        <p:spPr bwMode="auto">
          <a:xfrm>
            <a:off x="755576" y="5373216"/>
            <a:ext cx="14755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MATERIALS</a:t>
            </a:r>
            <a:endParaRPr lang="tr-TR" dirty="0"/>
          </a:p>
        </p:txBody>
      </p:sp>
      <p:sp>
        <p:nvSpPr>
          <p:cNvPr id="42" name="41 Metin kutusu"/>
          <p:cNvSpPr txBox="1">
            <a:spLocks noChangeArrowheads="1"/>
          </p:cNvSpPr>
          <p:nvPr/>
        </p:nvSpPr>
        <p:spPr bwMode="auto">
          <a:xfrm>
            <a:off x="3851920" y="2714625"/>
            <a:ext cx="13644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PLANNING</a:t>
            </a:r>
            <a:endParaRPr lang="tr-TR" dirty="0"/>
          </a:p>
        </p:txBody>
      </p:sp>
      <p:sp>
        <p:nvSpPr>
          <p:cNvPr id="43" name="42 Metin kutusu"/>
          <p:cNvSpPr txBox="1">
            <a:spLocks noChangeArrowheads="1"/>
          </p:cNvSpPr>
          <p:nvPr/>
        </p:nvSpPr>
        <p:spPr bwMode="auto">
          <a:xfrm>
            <a:off x="3563888" y="5373216"/>
            <a:ext cx="21381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DRAWING PHASE</a:t>
            </a:r>
            <a:endParaRPr lang="tr-TR" dirty="0"/>
          </a:p>
        </p:txBody>
      </p:sp>
      <p:sp>
        <p:nvSpPr>
          <p:cNvPr id="44" name="43 Metin kutusu"/>
          <p:cNvSpPr txBox="1">
            <a:spLocks noChangeArrowheads="1"/>
          </p:cNvSpPr>
          <p:nvPr/>
        </p:nvSpPr>
        <p:spPr bwMode="auto">
          <a:xfrm>
            <a:off x="6804248" y="2714625"/>
            <a:ext cx="12575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PAINTING</a:t>
            </a:r>
            <a:endParaRPr lang="tr-TR" dirty="0"/>
          </a:p>
        </p:txBody>
      </p:sp>
      <p:sp>
        <p:nvSpPr>
          <p:cNvPr id="45" name="44 Metin kutusu"/>
          <p:cNvSpPr txBox="1">
            <a:spLocks noChangeArrowheads="1"/>
          </p:cNvSpPr>
          <p:nvPr/>
        </p:nvSpPr>
        <p:spPr bwMode="auto">
          <a:xfrm>
            <a:off x="6383714" y="5373216"/>
            <a:ext cx="2364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dirty="0" smtClean="0"/>
              <a:t>COMBINING </a:t>
            </a:r>
          </a:p>
          <a:p>
            <a:pPr algn="ctr"/>
            <a:r>
              <a:rPr lang="tr-TR" dirty="0" smtClean="0"/>
              <a:t>THE COMPONENTS</a:t>
            </a:r>
            <a:endParaRPr lang="tr-TR" dirty="0"/>
          </a:p>
        </p:txBody>
      </p:sp>
      <p:pic>
        <p:nvPicPr>
          <p:cNvPr id="1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pic>
        <p:nvPicPr>
          <p:cNvPr id="18" name="Picture 2" descr="C:\POZİTİF OUTDOOR\AKTİVİTE FOTO VE VİDEOLAR\DÜNYA BANKASI-STOK-MARCA EVENT\FOTOLAR\küçük\DSC_01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836712"/>
            <a:ext cx="2664296" cy="1800200"/>
          </a:xfrm>
          <a:prstGeom prst="rect">
            <a:avLst/>
          </a:prstGeom>
          <a:noFill/>
        </p:spPr>
      </p:pic>
      <p:pic>
        <p:nvPicPr>
          <p:cNvPr id="20" name="Picture 2" descr="C:\POZİTİF OUTDOOR\AKTİVİTE FOTO VE VİDEOLAR\DÜNYA BANKASI-STOK-MARCA EVENT\FOTOLAR\küçük\DSC_01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604563"/>
            <a:ext cx="2664296" cy="1768653"/>
          </a:xfrm>
          <a:prstGeom prst="rect">
            <a:avLst/>
          </a:prstGeom>
          <a:noFill/>
        </p:spPr>
      </p:pic>
      <p:pic>
        <p:nvPicPr>
          <p:cNvPr id="21" name="Picture 3" descr="C:\POZİTİF OUTDOOR\AKTİVİTE FOTO VE VİDEOLAR\DÜNYA BANKASI-STOK-MARCA EVENT\FOTOLAR\küçük\DSC_01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836712"/>
            <a:ext cx="2684250" cy="1800200"/>
          </a:xfrm>
          <a:prstGeom prst="rect">
            <a:avLst/>
          </a:prstGeom>
          <a:noFill/>
        </p:spPr>
      </p:pic>
      <p:pic>
        <p:nvPicPr>
          <p:cNvPr id="22" name="Picture 2" descr="C:\POZİTİF OUTDOOR\AKTİVİTE FOTO VE VİDEOLAR\DÜNYA BANKASI-STOK-MARCA EVENT\FOTOLAR\küçük\DSC_01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3573016"/>
            <a:ext cx="2711817" cy="1800200"/>
          </a:xfrm>
          <a:prstGeom prst="rect">
            <a:avLst/>
          </a:prstGeom>
          <a:noFill/>
        </p:spPr>
      </p:pic>
      <p:pic>
        <p:nvPicPr>
          <p:cNvPr id="23" name="Picture 3" descr="C:\POZİTİF OUTDOOR\AKTİVİTE FOTO VE VİDEOLAR\DÜNYA BANKASI-STOK-MARCA EVENT\FOTOLAR\küçük\DSC_04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08654" y="836712"/>
            <a:ext cx="2711818" cy="1800200"/>
          </a:xfrm>
          <a:prstGeom prst="rect">
            <a:avLst/>
          </a:prstGeom>
          <a:noFill/>
        </p:spPr>
      </p:pic>
      <p:pic>
        <p:nvPicPr>
          <p:cNvPr id="24" name="Picture 3" descr="C:\POZİTİF OUTDOOR\AKTİVİTE FOTO VE VİDEOLAR\DÜNYA BANKASI-STOK-MARCA EVENT\FOTOLAR\küçük\DSC_049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08655" y="3573016"/>
            <a:ext cx="2711817" cy="18002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THE BIG PICTURE </a:t>
            </a:r>
            <a:endParaRPr lang="tr-TR"/>
          </a:p>
        </p:txBody>
      </p:sp>
      <p:pic>
        <p:nvPicPr>
          <p:cNvPr id="10" name="Picture 2" descr="C:\POZİTİF OUTDOOR\AKTİVİTE FOTO VE VİDEOLAR\DÜNYA BANKASI-STOK-MARCA EVENT\FOTOLAR\küçük\DSC_0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7820" y="980728"/>
            <a:ext cx="3362652" cy="2232248"/>
          </a:xfrm>
          <a:prstGeom prst="rect">
            <a:avLst/>
          </a:prstGeom>
          <a:noFill/>
        </p:spPr>
      </p:pic>
      <p:pic>
        <p:nvPicPr>
          <p:cNvPr id="13" name="Picture 4" descr="C:\POZİTİF OUTDOOR\AKTİVİTE FOTO VE VİDEOLAR\DÜNYA BANKASI-STOK-MARCA EVENT\FOTOLAR\küçük\DSC_01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429000"/>
            <a:ext cx="3384376" cy="2246668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2" name="11 Dikdörtgen"/>
          <p:cNvSpPr>
            <a:spLocks noChangeArrowheads="1"/>
          </p:cNvSpPr>
          <p:nvPr/>
        </p:nvSpPr>
        <p:spPr bwMode="auto">
          <a:xfrm>
            <a:off x="0" y="0"/>
            <a:ext cx="624401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omic Sans MS" pitchFamily="66" charset="0"/>
              </a:rPr>
              <a:t>[</a:t>
            </a:r>
            <a:r>
              <a:rPr lang="tr-TR" b="1" dirty="0" smtClean="0">
                <a:latin typeface="Comic Sans MS" pitchFamily="66" charset="0"/>
              </a:rPr>
              <a:t>GETTING ACQUAINTED AND FORMING TEAMS</a:t>
            </a:r>
            <a:r>
              <a:rPr lang="tr-TR" sz="4400" b="1" dirty="0" smtClean="0">
                <a:solidFill>
                  <a:srgbClr val="00B0F0"/>
                </a:solidFill>
                <a:latin typeface="Comic Sans MS" pitchFamily="66" charset="0"/>
              </a:rPr>
              <a:t>]</a:t>
            </a:r>
            <a:endParaRPr lang="tr-TR" dirty="0">
              <a:solidFill>
                <a:srgbClr val="00B0F0"/>
              </a:solidFill>
              <a:latin typeface="Comic Sans MS" pitchFamily="66" charset="0"/>
            </a:endParaRPr>
          </a:p>
        </p:txBody>
      </p:sp>
      <p:graphicFrame>
        <p:nvGraphicFramePr>
          <p:cNvPr id="14" name="1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278327"/>
              </p:ext>
            </p:extLst>
          </p:nvPr>
        </p:nvGraphicFramePr>
        <p:xfrm>
          <a:off x="107504" y="991096"/>
          <a:ext cx="5159896" cy="330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Objective</a:t>
                      </a:r>
                      <a:r>
                        <a:rPr lang="tr-TR" dirty="0" smtClean="0"/>
                        <a:t>;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information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about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program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Informing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about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Getting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know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executive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group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Grouping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predetermined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teams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Accomodating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participants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workshop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environment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19964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ASSESSMENT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THE BIG PICTURE </a:t>
            </a:r>
            <a:endParaRPr lang="tr-TR"/>
          </a:p>
        </p:txBody>
      </p:sp>
      <p:pic>
        <p:nvPicPr>
          <p:cNvPr id="11" name="Picture 2" descr="C:\POZİTİF OUTDOOR\AKTİVİTE FOTO VE VİDEOLAR\DÜNYA BANKASI-STOK-MARCA EVENT\FOTOLAR\küçük\DSC_0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3362" y="692696"/>
            <a:ext cx="3471126" cy="2304256"/>
          </a:xfrm>
          <a:prstGeom prst="rect">
            <a:avLst/>
          </a:prstGeom>
          <a:noFill/>
        </p:spPr>
      </p:pic>
      <p:pic>
        <p:nvPicPr>
          <p:cNvPr id="12" name="Picture 3" descr="C:\POZİTİF OUTDOOR\AKTİVİTE FOTO VE VİDEOLAR\DÜNYA BANKASI-STOK-MARCA EVENT\FOTOLAR\küçük\DSC_01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343214"/>
            <a:ext cx="3456384" cy="2318034"/>
          </a:xfrm>
          <a:prstGeom prst="rect">
            <a:avLst/>
          </a:prstGeom>
          <a:noFill/>
        </p:spPr>
      </p:pic>
      <p:graphicFrame>
        <p:nvGraphicFramePr>
          <p:cNvPr id="15" name="14 Tablo"/>
          <p:cNvGraphicFramePr>
            <a:graphicFrameLocks noGrp="1"/>
          </p:cNvGraphicFramePr>
          <p:nvPr/>
        </p:nvGraphicFramePr>
        <p:xfrm>
          <a:off x="107504" y="692696"/>
          <a:ext cx="5159896" cy="5267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Objective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paint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picture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as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close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as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possible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copy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provided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has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make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assessment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plan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where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how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start.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Benefits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Emphasising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strategy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development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Effective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communication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Problem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solving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Adapting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Synchronised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Exchanging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ideas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Decision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process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Interaction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Different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opinions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48364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PAINTING THE PICTURE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THE BIG PICTURE </a:t>
            </a:r>
            <a:endParaRPr lang="tr-TR"/>
          </a:p>
        </p:txBody>
      </p:sp>
      <p:pic>
        <p:nvPicPr>
          <p:cNvPr id="11" name="Picture 2" descr="C:\POZİTİF OUTDOOR\AKTİVİTE FOTO VE VİDEOLAR\DÜNYA BANKASI-STOK-MARCA EVENT\FOTOLAR\küçük\DSC_0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702482"/>
            <a:ext cx="3456384" cy="2294470"/>
          </a:xfrm>
          <a:prstGeom prst="rect">
            <a:avLst/>
          </a:prstGeom>
          <a:noFill/>
        </p:spPr>
      </p:pic>
      <p:pic>
        <p:nvPicPr>
          <p:cNvPr id="12" name="Picture 3" descr="C:\POZİTİF OUTDOOR\AKTİVİTE FOTO VE VİDEOLAR\DÜNYA BANKASI-STOK-MARCA EVENT\FOTOLAR\küçük\DSC_04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9346" y="3356992"/>
            <a:ext cx="3471126" cy="2304256"/>
          </a:xfrm>
          <a:prstGeom prst="rect">
            <a:avLst/>
          </a:prstGeom>
          <a:noFill/>
        </p:spPr>
      </p:pic>
      <p:graphicFrame>
        <p:nvGraphicFramePr>
          <p:cNvPr id="15" name="1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785270"/>
              </p:ext>
            </p:extLst>
          </p:nvPr>
        </p:nvGraphicFramePr>
        <p:xfrm>
          <a:off x="107504" y="692696"/>
          <a:ext cx="5159896" cy="5349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38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Objective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</a:tr>
              <a:tr h="583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After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assessment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start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drawing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painting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piece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responsible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from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90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Benefits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</a:tr>
              <a:tr h="284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Requires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together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429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Requires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solutions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458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Developing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strategy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together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458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Emphisises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leadership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responsibility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38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Synchronised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83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ideas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49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Moving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towards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goal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33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Interaction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38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Different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opinions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4430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FINALE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THE BIG PICTURE </a:t>
            </a:r>
            <a:endParaRPr lang="tr-TR"/>
          </a:p>
        </p:txBody>
      </p:sp>
      <p:pic>
        <p:nvPicPr>
          <p:cNvPr id="11" name="Picture 3" descr="C:\POZİTİF OUTDOOR\AKTİVİTE FOTO VE VİDEOLAR\DÜNYA BANKASI-STOK-MARCA EVENT\FOTOLAR\küçük\DSC_04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3167" y="980728"/>
            <a:ext cx="3362653" cy="2232248"/>
          </a:xfrm>
          <a:prstGeom prst="rect">
            <a:avLst/>
          </a:prstGeom>
          <a:noFill/>
        </p:spPr>
      </p:pic>
      <p:pic>
        <p:nvPicPr>
          <p:cNvPr id="12" name="Picture 4" descr="C:\POZİTİF OUTDOOR\AKTİVİTE FOTO VE VİDEOLAR\DÜNYA BANKASI-STOK-MARCA EVENT\FOTOLAR\küçük\DSC_05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5811" y="3284984"/>
            <a:ext cx="3362653" cy="2232248"/>
          </a:xfrm>
          <a:prstGeom prst="rect">
            <a:avLst/>
          </a:prstGeom>
          <a:noFill/>
        </p:spPr>
      </p:pic>
      <p:graphicFrame>
        <p:nvGraphicFramePr>
          <p:cNvPr id="15" name="1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708521"/>
              </p:ext>
            </p:extLst>
          </p:nvPr>
        </p:nvGraphicFramePr>
        <p:xfrm>
          <a:off x="107504" y="950456"/>
          <a:ext cx="5159896" cy="3342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Meaningless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pieces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painted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every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team’s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canvas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brought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together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meaningful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whole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is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formed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finished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pieces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mounted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on 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giant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frame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Mounting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takes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place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behind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curtain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While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everybody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waits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results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curtains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opened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masterpieces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revealed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56700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CHOOSING THE PICTURE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THE BIG PICTURE </a:t>
            </a:r>
            <a:endParaRPr lang="tr-TR" dirty="0"/>
          </a:p>
        </p:txBody>
      </p:sp>
      <p:pic>
        <p:nvPicPr>
          <p:cNvPr id="3074" name="Picture 2" descr="C:\POZİTİF OUTDOOR\Aktivite Klasörü\TEAM BUILDING\Big Picture\Salvador-Dali-EnfGe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1425" y="692696"/>
            <a:ext cx="2883023" cy="2471163"/>
          </a:xfrm>
          <a:prstGeom prst="rect">
            <a:avLst/>
          </a:prstGeom>
          <a:noFill/>
        </p:spPr>
      </p:pic>
      <p:pic>
        <p:nvPicPr>
          <p:cNvPr id="3075" name="Picture 3" descr="C:\POZİTİF OUTDOOR\Aktivite Klasörü\TEAM BUILDING\Big Picture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397199"/>
            <a:ext cx="2880320" cy="2295076"/>
          </a:xfrm>
          <a:prstGeom prst="rect">
            <a:avLst/>
          </a:prstGeom>
          <a:noFill/>
        </p:spPr>
      </p:pic>
      <p:graphicFrame>
        <p:nvGraphicFramePr>
          <p:cNvPr id="12" name="11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564632"/>
              </p:ext>
            </p:extLst>
          </p:nvPr>
        </p:nvGraphicFramePr>
        <p:xfrm>
          <a:off x="107504" y="692696"/>
          <a:ext cx="5159896" cy="38607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picture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Can be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inspired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image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company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Theme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conference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Objectives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values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institution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Products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services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famous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piece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art can be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enlarged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Teams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scale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picture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is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seperated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pieces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is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provided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with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piece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complete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their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piece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responsible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from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4995</TotalTime>
  <Words>822</Words>
  <Application>Microsoft Macintosh PowerPoint</Application>
  <PresentationFormat>On-screen Show (4:3)</PresentationFormat>
  <Paragraphs>190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Ofis Teması</vt:lpstr>
      <vt:lpstr>   THE BIG PICTURE TEAMWORK ACTIVITY  2015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Yasin Aygündüz</cp:lastModifiedBy>
  <cp:revision>452</cp:revision>
  <dcterms:modified xsi:type="dcterms:W3CDTF">2015-07-31T10:59:24Z</dcterms:modified>
</cp:coreProperties>
</file>