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3" r:id="rId3"/>
    <p:sldId id="307" r:id="rId4"/>
    <p:sldId id="298" r:id="rId5"/>
    <p:sldId id="305" r:id="rId6"/>
    <p:sldId id="299" r:id="rId7"/>
    <p:sldId id="300" r:id="rId8"/>
    <p:sldId id="301" r:id="rId9"/>
    <p:sldId id="302" r:id="rId10"/>
    <p:sldId id="303" r:id="rId11"/>
    <p:sldId id="308" r:id="rId12"/>
    <p:sldId id="310" r:id="rId13"/>
    <p:sldId id="311" r:id="rId14"/>
    <p:sldId id="312" r:id="rId1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2208" y="-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632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099E5-9EEA-484D-893B-18E27EEE4B1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A539E-F63F-45F9-8A89-0FD0A92EF3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F41CB-7659-4919-AFAE-7BED6CB0F17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DDC72-5AF7-46DA-B92B-B94C2166305A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249145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02D5F-D8D2-4BC5-A5C5-ADA5FF19C5E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0AAF-091F-44DE-B5D8-B035D5D15293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84D55-A2BF-4151-AC7A-C0B72F1DFC00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08A0-32ED-4C05-BCE5-968DADD51F0F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2A8D4-C812-446B-95FD-82E5AA90870D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62775-611E-4D49-AE7D-3011C8707319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4553-8DED-4233-87DD-6A01776E742D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08FBA-57A4-4567-A7B6-6339D6C6BB5F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B1207-9F92-4F39-AD06-3276B0283D9C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18558-D5CF-448E-AAE3-8145C73072DA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FE26-8E5B-47E5-A0D9-8E758DB150F6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56D1-9691-4EAA-B41E-8A9DBC740D9A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AA43EF-7B5E-4B9B-B74F-A17C385579A8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8700" y="4653136"/>
            <a:ext cx="7486600" cy="136815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tr-TR" sz="4900" b="1" dirty="0" smtClean="0">
                <a:latin typeface="Comic Sans MS" pitchFamily="66" charset="0"/>
                <a:cs typeface="Arial" pitchFamily="34" charset="0"/>
              </a:rPr>
              <a:t>KALEİÇİ HAZİNE AVI</a:t>
            </a:r>
            <a:br>
              <a:rPr lang="tr-TR" sz="4900" b="1" dirty="0" smtClean="0">
                <a:latin typeface="Comic Sans MS" pitchFamily="66" charset="0"/>
                <a:cs typeface="Arial" pitchFamily="34" charset="0"/>
              </a:rPr>
            </a:br>
            <a:r>
              <a:rPr lang="tr-TR" sz="4000" b="1" dirty="0" smtClean="0">
                <a:latin typeface="Comic Sans MS" pitchFamily="66" charset="0"/>
                <a:cs typeface="Arial" pitchFamily="34" charset="0"/>
              </a:rPr>
              <a:t>2015</a:t>
            </a:r>
            <a:r>
              <a:rPr lang="tr-TR" sz="3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/>
            </a:r>
            <a:br>
              <a:rPr lang="tr-TR" sz="3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</a:b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KALEİÇİ HAZİNE AVI</a:t>
            </a:r>
            <a:endParaRPr lang="tr-TR" dirty="0"/>
          </a:p>
        </p:txBody>
      </p:sp>
      <p:pic>
        <p:nvPicPr>
          <p:cNvPr id="3" name="Picture 2" descr="C:\POZİTİF OUTDOOR\SUNUM\AKTİVİTE SUNUMLARI\2013\İNGİLİZCE\kaleii\100_3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772" y="1268760"/>
            <a:ext cx="4104456" cy="308302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2987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FİNAL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pic>
        <p:nvPicPr>
          <p:cNvPr id="8194" name="Picture 2" descr="C:\POZİTİF OUTDOOR\SUNUM\AKTİVİTE SUNUMLARI\2013\İNGİLİZCE\kaleii\101_1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052736"/>
            <a:ext cx="3240360" cy="2232248"/>
          </a:xfrm>
          <a:prstGeom prst="rect">
            <a:avLst/>
          </a:prstGeom>
          <a:noFill/>
        </p:spPr>
      </p:pic>
      <p:pic>
        <p:nvPicPr>
          <p:cNvPr id="8195" name="Picture 3" descr="C:\POZİTİF OUTDOOR\SUNUM\AKTİVİTE SUNUMLARI\2013\İNGİLİZCE\kaleii\100_4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501008"/>
            <a:ext cx="3240359" cy="2232248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942790"/>
              </p:ext>
            </p:extLst>
          </p:nvPr>
        </p:nvGraphicFramePr>
        <p:xfrm>
          <a:off x="107504" y="1046481"/>
          <a:ext cx="5159896" cy="2382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Veee</a:t>
                      </a:r>
                      <a:r>
                        <a:rPr lang="tr-TR" dirty="0" smtClean="0"/>
                        <a:t>…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Her takımın,</a:t>
                      </a:r>
                      <a:r>
                        <a:rPr lang="tr-TR" sz="1800" baseline="0" dirty="0" smtClean="0"/>
                        <a:t> Kaleiçi sokaklarında bulması gereken hazineler vardır. Bunlar; Türk kahvesi, nazar boncuğu, baharatlar, seramik gibi bizim kültürümüze ait materyallerden oluşmaktadır.</a:t>
                      </a:r>
                    </a:p>
                    <a:p>
                      <a:endParaRPr lang="tr-TR" sz="1800" baseline="0" dirty="0" smtClean="0"/>
                    </a:p>
                    <a:p>
                      <a:r>
                        <a:rPr lang="tr-TR" sz="1800" baseline="0" dirty="0" smtClean="0"/>
                        <a:t>Belirtilen materyalleri bir araya getiren ilk ekip günün en başarılı ekibi seçilir.</a:t>
                      </a:r>
                      <a:endParaRPr lang="tr-TR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6436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UYGULAMA EKİBİ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KALEİÇİ HAZİNE AVI</a:t>
            </a:r>
            <a:endParaRPr lang="tr-TR" dirty="0"/>
          </a:p>
        </p:txBody>
      </p:sp>
      <p:pic>
        <p:nvPicPr>
          <p:cNvPr id="10" name="Picture 6" descr="E:\POZİTİF OUTDOOR\SPEED CITY\repair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1453066" cy="25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POZİTİF OUTDOOR\SPEED CITY\pc-repai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142984"/>
            <a:ext cx="1793879" cy="209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5" name="1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672065"/>
              </p:ext>
            </p:extLst>
          </p:nvPr>
        </p:nvGraphicFramePr>
        <p:xfrm>
          <a:off x="107504" y="955145"/>
          <a:ext cx="5159896" cy="41300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Operasyon Ekibinin Görevleri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Takımların ve zaman akışının kontrolü,</a:t>
                      </a: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Operasyonun düzgün akışının</a:t>
                      </a:r>
                      <a:r>
                        <a:rPr lang="tr-TR" baseline="0" dirty="0" smtClean="0"/>
                        <a:t> sağlanması</a:t>
                      </a:r>
                      <a:endParaRPr lang="tr-TR" dirty="0" smtClean="0"/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Kurulumların eksiksiz yapılmasının sağlanması,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Teknik Ekibin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Görevleri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Alan kurulumlarını gerçekleştirilmesi,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Teknik malzemenin kullanımı</a:t>
                      </a:r>
                      <a:r>
                        <a:rPr lang="tr-TR" baseline="0" dirty="0" smtClean="0"/>
                        <a:t>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baseline="0" dirty="0" smtClean="0">
                          <a:cs typeface="Arial" charset="0"/>
                        </a:rPr>
                        <a:t>Katılımcılara teknik konularda destek olunması,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Aktivite Sorumlularının (Hakemlerin) Görevleri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Takımların yönlendirilmesi,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 motivasyonunun yüksek kalmasını sağlamak,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Projeye paralel gidilmesinin sağlanması,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 performanslarının değerlendirilmesi,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6532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ZAMAN TABLOSU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KALEİÇİ HAZİNE AVI</a:t>
            </a:r>
            <a:endParaRPr lang="tr-TR"/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118679"/>
              </p:ext>
            </p:extLst>
          </p:nvPr>
        </p:nvGraphicFramePr>
        <p:xfrm>
          <a:off x="2000250" y="1412776"/>
          <a:ext cx="5137785" cy="38128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9630"/>
                <a:gridCol w="1748155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AKTİVİTE BASAMAKLARI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ZAMAN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TANIŞMA &amp;INFO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14:00-14:10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TAKIMLARA AYRILMA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14:10-14:15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ISINMA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14:15-14:20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DEĞERLENDİRME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14:30-14:35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SORULAR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14:35-15:30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GÖREVLER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15:30-16:00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HAZİNEYE</a:t>
                      </a:r>
                      <a:r>
                        <a:rPr lang="tr-TR" sz="2000" baseline="0" dirty="0" smtClean="0"/>
                        <a:t> ULAŞMA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16:30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aseline="0" dirty="0" smtClean="0"/>
                        <a:t>FİNAL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16:30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5859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FİYATLANDIRMA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KALEİÇİ HAZİNE AVI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22673"/>
              </p:ext>
            </p:extLst>
          </p:nvPr>
        </p:nvGraphicFramePr>
        <p:xfrm>
          <a:off x="143508" y="1153409"/>
          <a:ext cx="8856985" cy="27076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353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Teklife Dahil Olan Hizmetler: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Programda yer alan aktivitelerin uygulanması.</a:t>
                      </a:r>
                      <a:endParaRPr lang="tr-TR" sz="1800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 Teklife Dahil Olmayan Hizmetleri:</a:t>
                      </a:r>
                      <a:endParaRPr lang="tr-TR" sz="1800" b="1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 alanı için alan izinleri, oluşursa giderleri,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Personel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transferi ve tüm </a:t>
                      </a:r>
                      <a:r>
                        <a:rPr lang="tr-TR" sz="1800" dirty="0" smtClean="0"/>
                        <a:t>nakliye giderleri,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İstenirse ödüller ve promosyon malzemeleri ,</a:t>
                      </a:r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Aktiviteye bağlı çalışma saatleri  boyunca görevli ekibin konaklama, yiyecek-içecek giderleri ,</a:t>
                      </a:r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Ses sistemi.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2431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TEŞEKKÜRLER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KALEİÇİ HAZİNE AVI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pSp>
        <p:nvGrpSpPr>
          <p:cNvPr id="11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3" name="12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sz="6000" b="1" dirty="0">
                  <a:latin typeface="Comic Sans MS" pitchFamily="66" charset="0"/>
                  <a:cs typeface="Arial" charset="0"/>
                </a:rPr>
                <a:t>TEŞEKKÜR EDERİZ</a:t>
              </a:r>
            </a:p>
          </p:txBody>
        </p:sp>
        <p:pic>
          <p:nvPicPr>
            <p:cNvPr id="14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447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KURGU</a:t>
            </a:r>
            <a:r>
              <a:rPr lang="tr-TR" dirty="0">
                <a:cs typeface="Arial" charset="0"/>
              </a:rPr>
              <a:t> 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KALEİÇİ HAZİNE AVI</a:t>
            </a:r>
            <a:endParaRPr lang="tr-TR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064607"/>
              </p:ext>
            </p:extLst>
          </p:nvPr>
        </p:nvGraphicFramePr>
        <p:xfrm>
          <a:off x="89756" y="908720"/>
          <a:ext cx="8964488" cy="220827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81733"/>
                <a:gridCol w="7482755"/>
              </a:tblGrid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AKTİVİTE</a:t>
                      </a:r>
                      <a:endParaRPr lang="tr-T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Kaleiçi Hazine</a:t>
                      </a:r>
                      <a:r>
                        <a:rPr lang="tr-TR" sz="18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Avı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KURGU</a:t>
                      </a:r>
                      <a:endParaRPr lang="tr-T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Tarihi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Kaleiçi’nde 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saklı olan hedefler vardır. Takımlar hedeflerin yerini işaret eden ipuçlarını takip ederek hedefe ulaşmaya çalışırlar.</a:t>
                      </a:r>
                      <a:r>
                        <a:rPr lang="tr-TR" sz="1800" kern="1200" dirty="0" smtClean="0">
                          <a:latin typeface="Arial" pitchFamily="34" charset="0"/>
                          <a:cs typeface="Arial" pitchFamily="34" charset="0"/>
                        </a:rPr>
                        <a:t>  Hazineyi</a:t>
                      </a:r>
                      <a:r>
                        <a:rPr lang="tr-TR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 arayan ekipler  bir taraftan da Kaleiçi’ni keşfederler.</a:t>
                      </a:r>
                      <a:endParaRPr lang="tr-TR" sz="18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VURGU</a:t>
                      </a:r>
                      <a:endParaRPr lang="tr-T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Marka bünyesindeki birim çalışanlarının oluşturduğu takımlar, gün içinde mücadele ederek, kayıp hazineyi bulmaya çalışırlar. Ekip olmanın kurumun başarısında ne denli önemli olduğu vurgulanır.</a:t>
                      </a:r>
                      <a:endParaRPr lang="tr-TR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7858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FAYDALAR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KALEİÇİ HAZİNE AVI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009682"/>
              </p:ext>
            </p:extLst>
          </p:nvPr>
        </p:nvGraphicFramePr>
        <p:xfrm>
          <a:off x="371348" y="1412776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“KALEİÇİ HAZİNE AVI” MOTİVASYON AKTİVİTESİNİN ÖNE ÇIKARDIĞI UNSURLAR</a:t>
                      </a:r>
                      <a:endParaRPr lang="tr-TR" b="1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İletişim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Etkileşim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Kendini Yöneten Ekipler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Strateji Geliştirme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Özgüven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Zaman Kullanımı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Sinerji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Destek &amp; Uyum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Ekip İçi Güven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Empati 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Proaktif Yaklaşım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Etkin Problem Çözme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Motivasyon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Hedef Belirleme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Ekip Uyumu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Sonuç Odaklılık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Yardımlaşma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Paylaşım</a:t>
                      </a:r>
                      <a:r>
                        <a:rPr lang="tr-TR" baseline="0" dirty="0" smtClean="0"/>
                        <a:t> Ve Sorumluluk</a:t>
                      </a:r>
                      <a:endParaRPr lang="tr-TR" dirty="0" smtClean="0"/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Liderlik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9487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“KALEİÇİ HAZİNE AVI“ AŞAMALAR  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KALEİÇİ HAZİNE AVI</a:t>
            </a:r>
            <a:endParaRPr lang="tr-TR" dirty="0"/>
          </a:p>
        </p:txBody>
      </p:sp>
      <p:sp>
        <p:nvSpPr>
          <p:cNvPr id="42" name="41 Metin kutusu"/>
          <p:cNvSpPr txBox="1">
            <a:spLocks noChangeArrowheads="1"/>
          </p:cNvSpPr>
          <p:nvPr/>
        </p:nvSpPr>
        <p:spPr bwMode="auto">
          <a:xfrm>
            <a:off x="323528" y="2780928"/>
            <a:ext cx="2729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dirty="0" smtClean="0"/>
              <a:t>NOKTALARIN BULUNMASI</a:t>
            </a:r>
            <a:endParaRPr lang="tr-TR" sz="1600" dirty="0"/>
          </a:p>
        </p:txBody>
      </p:sp>
      <p:sp>
        <p:nvSpPr>
          <p:cNvPr id="43" name="42 Metin kutusu"/>
          <p:cNvSpPr txBox="1">
            <a:spLocks noChangeArrowheads="1"/>
          </p:cNvSpPr>
          <p:nvPr/>
        </p:nvSpPr>
        <p:spPr bwMode="auto">
          <a:xfrm>
            <a:off x="3059832" y="5301208"/>
            <a:ext cx="29472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dirty="0" smtClean="0"/>
              <a:t>FOTOĞRAF İLE YÖN BULMA</a:t>
            </a:r>
            <a:endParaRPr lang="tr-TR" sz="1600" dirty="0"/>
          </a:p>
        </p:txBody>
      </p:sp>
      <p:sp>
        <p:nvSpPr>
          <p:cNvPr id="44" name="43 Metin kutusu"/>
          <p:cNvSpPr txBox="1">
            <a:spLocks noChangeArrowheads="1"/>
          </p:cNvSpPr>
          <p:nvPr/>
        </p:nvSpPr>
        <p:spPr bwMode="auto">
          <a:xfrm>
            <a:off x="6948264" y="2780928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600" dirty="0" smtClean="0"/>
              <a:t>GÖREVLER</a:t>
            </a:r>
            <a:endParaRPr lang="tr-TR" sz="1600" dirty="0"/>
          </a:p>
        </p:txBody>
      </p:sp>
      <p:sp>
        <p:nvSpPr>
          <p:cNvPr id="45" name="44 Metin kutusu"/>
          <p:cNvSpPr txBox="1">
            <a:spLocks noChangeArrowheads="1"/>
          </p:cNvSpPr>
          <p:nvPr/>
        </p:nvSpPr>
        <p:spPr bwMode="auto">
          <a:xfrm>
            <a:off x="7020272" y="5301208"/>
            <a:ext cx="934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dirty="0" smtClean="0"/>
              <a:t>HAZİNE</a:t>
            </a:r>
            <a:endParaRPr lang="tr-TR" sz="1600" dirty="0"/>
          </a:p>
        </p:txBody>
      </p:sp>
      <p:sp>
        <p:nvSpPr>
          <p:cNvPr id="23" name="41 Metin kutusu"/>
          <p:cNvSpPr txBox="1">
            <a:spLocks noChangeArrowheads="1"/>
          </p:cNvSpPr>
          <p:nvPr/>
        </p:nvSpPr>
        <p:spPr bwMode="auto">
          <a:xfrm>
            <a:off x="3563888" y="2780928"/>
            <a:ext cx="252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600" dirty="0" smtClean="0"/>
              <a:t>KALEİÇİ SOKAKLARI</a:t>
            </a:r>
            <a:endParaRPr lang="tr-TR" sz="1600" dirty="0"/>
          </a:p>
        </p:txBody>
      </p:sp>
      <p:sp>
        <p:nvSpPr>
          <p:cNvPr id="22" name="21 Metin kutusu"/>
          <p:cNvSpPr txBox="1">
            <a:spLocks noChangeArrowheads="1"/>
          </p:cNvSpPr>
          <p:nvPr/>
        </p:nvSpPr>
        <p:spPr bwMode="auto">
          <a:xfrm>
            <a:off x="683568" y="5229200"/>
            <a:ext cx="33843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600" dirty="0" smtClean="0"/>
              <a:t>KALEİÇİ’NİN KEŞFİ</a:t>
            </a:r>
            <a:endParaRPr lang="tr-TR" sz="1600" dirty="0"/>
          </a:p>
        </p:txBody>
      </p:sp>
      <p:pic>
        <p:nvPicPr>
          <p:cNvPr id="2050" name="Picture 2" descr="C:\POZİTİF OUTDOOR\SUNUM\AKTİVİTE SUNUMLARI\2013\İNGİLİZCE\kaleii\100_4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465" y="764704"/>
            <a:ext cx="2588351" cy="1944216"/>
          </a:xfrm>
          <a:prstGeom prst="rect">
            <a:avLst/>
          </a:prstGeom>
          <a:noFill/>
        </p:spPr>
      </p:pic>
      <p:pic>
        <p:nvPicPr>
          <p:cNvPr id="3" name="Picture 4" descr="C:\POZİTİF OUTDOOR\SUNUM\AKTİVİTE SUNUMLARI\2013\İNGİLİZCE\kaleii\1005695_624742687538729_173106229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84984"/>
            <a:ext cx="2592288" cy="1944216"/>
          </a:xfrm>
          <a:prstGeom prst="rect">
            <a:avLst/>
          </a:prstGeom>
          <a:noFill/>
        </p:spPr>
      </p:pic>
      <p:pic>
        <p:nvPicPr>
          <p:cNvPr id="4" name="Picture 5" descr="C:\POZİTİF OUTDOOR\SUNUM\AKTİVİTE SUNUMLARI\2013\İNGİLİZCE\kaleii\100_39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5522" y="764704"/>
            <a:ext cx="2612622" cy="1962447"/>
          </a:xfrm>
          <a:prstGeom prst="rect">
            <a:avLst/>
          </a:prstGeom>
          <a:noFill/>
        </p:spPr>
      </p:pic>
      <p:pic>
        <p:nvPicPr>
          <p:cNvPr id="2056" name="Picture 8" descr="C:\POZİTİF OUTDOOR\SUNUM\AKTİVİTE SUNUMLARI\2013\İNGİLİZCE\kaleii\20130703_1612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284984"/>
            <a:ext cx="2592288" cy="1944216"/>
          </a:xfrm>
          <a:prstGeom prst="rect">
            <a:avLst/>
          </a:prstGeom>
          <a:noFill/>
        </p:spPr>
      </p:pic>
      <p:pic>
        <p:nvPicPr>
          <p:cNvPr id="2057" name="Picture 9" descr="C:\POZİTİF OUTDOOR\SUNUM\AKTİVİTE SUNUMLARI\2013\İNGİLİZCE\kaleii\100_40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7850" y="764704"/>
            <a:ext cx="2612622" cy="1962447"/>
          </a:xfrm>
          <a:prstGeom prst="rect">
            <a:avLst/>
          </a:prstGeom>
          <a:noFill/>
        </p:spPr>
      </p:pic>
      <p:pic>
        <p:nvPicPr>
          <p:cNvPr id="2058" name="Picture 10" descr="C:\POZİTİF OUTDOOR\SUNUM\AKTİVİTE SUNUMLARI\2013\İNGİLİZCE\kaleii\20130703_1634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8056" y="3292388"/>
            <a:ext cx="2582416" cy="1936812"/>
          </a:xfrm>
          <a:prstGeom prst="rect">
            <a:avLst/>
          </a:prstGeom>
          <a:noFill/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  <p:bldP spid="43" grpId="0"/>
      <p:bldP spid="44" grpId="0"/>
      <p:bldP spid="45" grpId="0"/>
      <p:bldP spid="2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55915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dirty="0" smtClean="0">
                <a:cs typeface="Arial" charset="0"/>
              </a:rPr>
              <a:t> 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TANIŞMA, ISINMA VE BİLGİ PAYLAŞIMI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KALEİÇİ HAZİNE AVI</a:t>
            </a:r>
            <a:endParaRPr lang="tr-TR" dirty="0"/>
          </a:p>
        </p:txBody>
      </p:sp>
      <p:pic>
        <p:nvPicPr>
          <p:cNvPr id="2" name="Picture 2" descr="C:\POZİTİF OUTDOOR\SUNUM\AKTİVİTE SUNUMLARI\2013\İNGİLİZCE\kaleii\DSC_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3" y="980728"/>
            <a:ext cx="3456385" cy="2160240"/>
          </a:xfrm>
          <a:prstGeom prst="rect">
            <a:avLst/>
          </a:prstGeom>
          <a:noFill/>
        </p:spPr>
      </p:pic>
      <p:pic>
        <p:nvPicPr>
          <p:cNvPr id="7171" name="Picture 3" descr="C:\POZİTİF OUTDOOR\SUNUM\AKTİVİTE SUNUMLARI\2013\İNGİLİZCE\kaleii\DSC_0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56992"/>
            <a:ext cx="3456383" cy="2160240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686741"/>
              </p:ext>
            </p:extLst>
          </p:nvPr>
        </p:nvGraphicFramePr>
        <p:xfrm>
          <a:off x="107504" y="944736"/>
          <a:ext cx="5159896" cy="370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Isınma  ve program hakkında bilgi paylaşımı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Aktivite hakkında bilgi paylaşımı yapmak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Katılımcıları uygulama ekibi ile tanıştırmak,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Grubun önceden belirlenmiş olan takımlara ayrılmasını sağlamak,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Katılımcıların uygulama ortamına alışmasını sağlamak.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84537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PLANLAMA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pic>
        <p:nvPicPr>
          <p:cNvPr id="3074" name="Picture 2" descr="C:\POZİTİF OUTDOOR\SUNUM\AKTİVİTE SUNUMLARI\2013\İNGİLİZCE\kaleii\100_4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40945"/>
            <a:ext cx="3312368" cy="2488055"/>
          </a:xfrm>
          <a:prstGeom prst="rect">
            <a:avLst/>
          </a:prstGeom>
          <a:noFill/>
        </p:spPr>
      </p:pic>
      <p:pic>
        <p:nvPicPr>
          <p:cNvPr id="2" name="Picture 3" descr="C:\POZİTİF OUTDOOR\SUNUM\AKTİVİTE SUNUMLARI\2013\İNGİLİZCE\kaleii\20130703_161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544416"/>
            <a:ext cx="3302496" cy="2476872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987730"/>
              </p:ext>
            </p:extLst>
          </p:nvPr>
        </p:nvGraphicFramePr>
        <p:xfrm>
          <a:off x="107504" y="914360"/>
          <a:ext cx="5159896" cy="5394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64904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899762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Soruların cevaplarının yönlendireceği noktaları krokiden takip ederek bulmak. Kayıp hazineye her seferinde daha da yaklaşmak.</a:t>
                      </a:r>
                      <a:endParaRPr lang="tr-TR" sz="1800" dirty="0"/>
                    </a:p>
                  </a:txBody>
                  <a:tcPr/>
                </a:tc>
              </a:tr>
              <a:tr h="364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4904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Strateji belirlemenin öne çıkması</a:t>
                      </a:r>
                      <a:endParaRPr lang="tr-TR" sz="1800" dirty="0"/>
                    </a:p>
                  </a:txBody>
                  <a:tcPr/>
                </a:tc>
              </a:tr>
              <a:tr h="3645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İletişim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  <a:tr h="364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sz="1800" dirty="0" smtClean="0"/>
                        <a:t>Problem</a:t>
                      </a:r>
                      <a:r>
                        <a:rPr lang="tr-TR" sz="1800" baseline="0" dirty="0" smtClean="0"/>
                        <a:t> çözme</a:t>
                      </a:r>
                      <a:endParaRPr lang="tr-TR" dirty="0"/>
                    </a:p>
                  </a:txBody>
                  <a:tcPr/>
                </a:tc>
              </a:tr>
              <a:tr h="4025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Zaman</a:t>
                      </a:r>
                      <a:r>
                        <a:rPr lang="tr-TR" sz="1800" baseline="0" dirty="0" smtClean="0"/>
                        <a:t> kullanımı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  <a:tr h="3022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</a:t>
                      </a:r>
                      <a:r>
                        <a:rPr lang="tr-TR" sz="1800" baseline="0" dirty="0" smtClean="0"/>
                        <a:t> uyumu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  <a:tr h="4178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baseline="0" dirty="0" smtClean="0"/>
                        <a:t>Senkronize hareket etmek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175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baseline="0" dirty="0" smtClean="0"/>
                        <a:t>Fikir paylaşımı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  <a:tr h="4948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baseline="0" dirty="0" smtClean="0"/>
                        <a:t>Karar verme süreci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9437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SORULARIN CEVAPLANMASI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pic>
        <p:nvPicPr>
          <p:cNvPr id="4098" name="Picture 2" descr="C:\POZİTİF OUTDOOR\SUNUM\AKTİVİTE SUNUMLARI\2013\İNGİLİZCE\kaleii\100_3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80728"/>
            <a:ext cx="3312368" cy="2088232"/>
          </a:xfrm>
          <a:prstGeom prst="rect">
            <a:avLst/>
          </a:prstGeom>
          <a:noFill/>
        </p:spPr>
      </p:pic>
      <p:pic>
        <p:nvPicPr>
          <p:cNvPr id="4099" name="Picture 3" descr="C:\POZİTİF OUTDOOR\SUNUM\AKTİVİTE SUNUMLARI\2013\İNGİLİZCE\kaleii\100_4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35787"/>
            <a:ext cx="3312368" cy="2109437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361114"/>
              </p:ext>
            </p:extLst>
          </p:nvPr>
        </p:nvGraphicFramePr>
        <p:xfrm>
          <a:off x="107504" y="979265"/>
          <a:ext cx="5159896" cy="48259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tr-TR" sz="1800" dirty="0" smtClean="0"/>
                        <a:t>Noktalarda her takımı, çözmeleri gereken sorular ve problemler beklemektedir.</a:t>
                      </a:r>
                    </a:p>
                    <a:p>
                      <a:pPr lvl="0"/>
                      <a:r>
                        <a:rPr lang="tr-TR" sz="1800" dirty="0" smtClean="0"/>
                        <a:t>Takımlar sorulara doğru cevap verebilirlerse, mantıklı çözümler üretebilirse diğer noktalara ilerleyebilmektedir.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Hedef belirleme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sz="1800" dirty="0" smtClean="0"/>
                        <a:t>Problem</a:t>
                      </a:r>
                      <a:r>
                        <a:rPr lang="tr-TR" sz="1800" baseline="0" dirty="0" smtClean="0"/>
                        <a:t> çözme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</a:t>
                      </a:r>
                      <a:r>
                        <a:rPr lang="tr-TR" sz="1800" baseline="0" dirty="0" smtClean="0"/>
                        <a:t> uyumu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Kendini yöneten ekipler 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baseline="0" dirty="0" smtClean="0"/>
                        <a:t>Fikir paylaşımı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baseline="0" dirty="0" smtClean="0"/>
                        <a:t>Karar verme süreci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21621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GÖREVLERİN TAMAMLANMASI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KALEİÇİ HAZİNE AVI</a:t>
            </a:r>
            <a:endParaRPr lang="tr-TR" dirty="0"/>
          </a:p>
        </p:txBody>
      </p:sp>
      <p:pic>
        <p:nvPicPr>
          <p:cNvPr id="6147" name="Picture 3" descr="F:\POZİTİF OUTDOOR\AKTİVİTE FOTO VE VİDEOLAR\johnson and johnson\KÜÇÜLTÜLMÜŞ\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34563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POZİTİF OUTDOOR\SUNUM\AKTİVİTE SUNUMLARI\2013\İNGİLİZCE\kaleii\100_4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80728"/>
            <a:ext cx="3456384" cy="2232248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464928"/>
              </p:ext>
            </p:extLst>
          </p:nvPr>
        </p:nvGraphicFramePr>
        <p:xfrm>
          <a:off x="107504" y="1001112"/>
          <a:ext cx="5159896" cy="4516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tr-TR" sz="1800" dirty="0" smtClean="0"/>
                        <a:t>Bazı noktalarda, sorular ile birlikte takım halinde tamamlanması gereken görevlerde bulunmaktadır. Bu görevleri tamamlayarak, diğer noktalara ulaşırlar.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Hedef belirleme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Motivasyon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sz="1800" dirty="0" smtClean="0"/>
                        <a:t>Problem</a:t>
                      </a:r>
                      <a:r>
                        <a:rPr lang="tr-TR" sz="1800" baseline="0" dirty="0" smtClean="0"/>
                        <a:t> çözme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</a:t>
                      </a:r>
                      <a:r>
                        <a:rPr lang="tr-TR" sz="1800" baseline="0" dirty="0" smtClean="0"/>
                        <a:t> uyumu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 içi güven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baseline="0" dirty="0" smtClean="0"/>
                        <a:t>Fikir paylaşımı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Sorumluluk bilinci</a:t>
                      </a:r>
                      <a:endParaRPr lang="tr-TR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0428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HAZİNEYE ULAŞMAK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87960" cy="476672"/>
          </a:xfrm>
        </p:spPr>
        <p:txBody>
          <a:bodyPr/>
          <a:lstStyle/>
          <a:p>
            <a:pPr>
              <a:defRPr/>
            </a:pPr>
            <a:r>
              <a:rPr lang="en-US" smtClean="0"/>
              <a:t>KALEİÇİ HAZİNE AVI</a:t>
            </a:r>
            <a:endParaRPr lang="tr-TR" dirty="0"/>
          </a:p>
        </p:txBody>
      </p:sp>
      <p:pic>
        <p:nvPicPr>
          <p:cNvPr id="6146" name="Picture 2" descr="C:\POZİTİF OUTDOOR\SUNUM\AKTİVİTE SUNUMLARI\2013\İNGİLİZCE\kaleii\100_4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80728"/>
            <a:ext cx="3384376" cy="2232248"/>
          </a:xfrm>
          <a:prstGeom prst="rect">
            <a:avLst/>
          </a:prstGeom>
          <a:noFill/>
        </p:spPr>
      </p:pic>
      <p:pic>
        <p:nvPicPr>
          <p:cNvPr id="6147" name="Picture 3" descr="C:\POZİTİF OUTDOOR\SUNUM\AKTİVİTE SUNUMLARI\2013\İNGİLİZCE\kaleii\20130703_180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429000"/>
            <a:ext cx="3384376" cy="2232248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7521"/>
              </p:ext>
            </p:extLst>
          </p:nvPr>
        </p:nvGraphicFramePr>
        <p:xfrm>
          <a:off x="107504" y="970241"/>
          <a:ext cx="5159896" cy="49682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tr-TR" sz="1800" dirty="0" smtClean="0"/>
                        <a:t>Tüm soruları cevaplayan ve görevleri tamamlayan ekipler, bazı</a:t>
                      </a:r>
                      <a:r>
                        <a:rPr lang="tr-TR" sz="1800" baseline="0" dirty="0" smtClean="0"/>
                        <a:t> noktalarda hazinenin parçalarını toplamaya başlarlar. Hazinemiz, “Türk kültürü” ne özgü materyallerden oluşmaktadır.  Takımlar kültürümüze ait nesneleri toplayarak tamamlamaya çalışırlar.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 uyumu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sz="1800" dirty="0" smtClean="0"/>
                        <a:t>Problem</a:t>
                      </a:r>
                      <a:r>
                        <a:rPr lang="tr-TR" sz="1800" baseline="0" dirty="0" smtClean="0"/>
                        <a:t> çözme</a:t>
                      </a:r>
                      <a:endParaRPr lang="tr-TR" dirty="0"/>
                    </a:p>
                  </a:txBody>
                  <a:tcPr/>
                </a:tc>
              </a:tr>
              <a:tr h="2968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</a:t>
                      </a:r>
                      <a:r>
                        <a:rPr lang="tr-TR" sz="1800" baseline="0" dirty="0" smtClean="0"/>
                        <a:t> uyumu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 içi güven</a:t>
                      </a:r>
                      <a:endParaRPr lang="tr-TR" sz="1800" dirty="0"/>
                    </a:p>
                  </a:txBody>
                  <a:tcPr/>
                </a:tc>
              </a:tr>
              <a:tr h="3297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baseline="0" dirty="0" smtClean="0"/>
                        <a:t>Fikir paylaşımı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Sorumluluk bilinci</a:t>
                      </a:r>
                      <a:endParaRPr lang="tr-TR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293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4614</TotalTime>
  <Words>643</Words>
  <Application>Microsoft Macintosh PowerPoint</Application>
  <PresentationFormat>On-screen Show (4:3)</PresentationFormat>
  <Paragraphs>165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Ofis Teması</vt:lpstr>
      <vt:lpstr>    KALEİÇİ HAZİNE AVI 2015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414</cp:revision>
  <dcterms:modified xsi:type="dcterms:W3CDTF">2015-07-31T10:27:15Z</dcterms:modified>
</cp:coreProperties>
</file>