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13" r:id="rId3"/>
    <p:sldId id="307" r:id="rId4"/>
    <p:sldId id="298" r:id="rId5"/>
    <p:sldId id="305" r:id="rId6"/>
    <p:sldId id="299" r:id="rId7"/>
    <p:sldId id="300" r:id="rId8"/>
    <p:sldId id="301" r:id="rId9"/>
    <p:sldId id="302" r:id="rId10"/>
    <p:sldId id="303" r:id="rId11"/>
    <p:sldId id="308" r:id="rId12"/>
    <p:sldId id="310" r:id="rId13"/>
    <p:sldId id="311" r:id="rId14"/>
    <p:sldId id="312" r:id="rId15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Tema Uygulanmış Stil 2 - Vurgu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03447BB-5D67-496B-8E87-E561075AD55C}" styleName="Koyu Stil 1 - Vurgu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66" d="100"/>
          <a:sy n="66" d="100"/>
        </p:scale>
        <p:origin x="-2208" y="-7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4A26E5-1914-428F-AB2E-103CB986696A}" type="datetimeFigureOut">
              <a:rPr lang="tr-TR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3400AF-1394-4B40-8693-8BEFFEBF94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6325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dirty="0" smtClean="0"/>
          </a:p>
        </p:txBody>
      </p:sp>
      <p:sp>
        <p:nvSpPr>
          <p:cNvPr id="1946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1790F9-51CA-41FC-AD04-B4BED1BB82F7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0099E5-9EEA-484D-893B-18E27EEE4B1C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970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45CED-B9A0-4D2B-8216-C4394AA7EC4B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174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152D4-5269-4A42-9A3D-43664E56398E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tr-T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379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EC1370-1A9B-45CB-A8CC-FDA946553FF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482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FA539E-F63F-45F9-8A89-0FD0A92EF34B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048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6F41CB-7659-4919-AFAE-7BED6CB0F17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150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CDDC72-5AF7-46DA-B92B-B94C2166305A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249145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dirty="0" smtClean="0"/>
          </a:p>
        </p:txBody>
      </p:sp>
      <p:sp>
        <p:nvSpPr>
          <p:cNvPr id="2253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A7124-CB8F-4DD5-973A-0C55ECE01D21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2F3D53-1054-4DC8-A774-4A7BA74EC30D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560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A02D5F-D8D2-4BC5-A5C5-ADA5FF19C5E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66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C5AB2F-335F-4265-A9C8-2784026FF83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EB4E8-8C8A-4FEC-BB60-2041CA33F17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EB4E8-8C8A-4FEC-BB60-2041CA33F17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30AAF-091F-44DE-B5D8-B035D5D15293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KALEİÇİ HAZİNE AVI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40486-377D-4807-B860-F353AD40CCA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84D55-A2BF-4151-AC7A-C0B72F1DFC00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KALEİÇİ HAZİNE AVI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5E439-68F5-47B2-A76D-1C6BE257CA5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08A0-32ED-4C05-BCE5-968DADD51F0F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KALEİÇİ HAZİNE AVI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6777F-6929-41F0-A40A-8467180A1C8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2A8D4-C812-446B-95FD-82E5AA90870D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KALEİÇİ HAZİNE AVI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BBE02-C07E-4B75-B044-F6ECF5A63A8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62775-611E-4D49-AE7D-3011C8707319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KALEİÇİ HAZİNE AVI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FE61D-85F3-4905-862B-8EA61B796F4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4553-8DED-4233-87DD-6A01776E742D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KALEİÇİ HAZİNE AVI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8F2B4-958A-4846-A799-F765F6C19C6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08FBA-57A4-4567-A7B6-6339D6C6BB5F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KALEİÇİ HAZİNE AVI</a:t>
            </a: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4A24-5EC6-4B2E-86AD-121FCDE5BF0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B1207-9F92-4F39-AD06-3276B0283D9C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KALEİÇİ HAZİNE AVI</a:t>
            </a: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DE4E7-6CE9-4644-8195-5BDAAA2657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18558-D5CF-448E-AAE3-8145C73072DA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KALEİÇİ HAZİNE AVI</a:t>
            </a: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0DC21-3CF5-4497-AA99-2B6BF4FC13E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8FE26-8E5B-47E5-A0D9-8E758DB150F6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KALEİÇİ HAZİNE AVI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E5D11-CCEF-4C21-B406-8E8F7CB982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D56D1-9691-4EAA-B41E-8A9DBC740D9A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KALEİÇİ HAZİNE AVI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D5D8C-97C7-4134-AA8A-B781D28ED87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AA43EF-7B5E-4B9B-B74F-A17C385579A8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KALEİÇİ HAZİNE AVI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F1402B-7955-4FF7-84F4-E790DF0F69A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6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828700" y="4437112"/>
            <a:ext cx="7486600" cy="136815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4900" dirty="0" smtClean="0">
                <a:latin typeface="Arial" pitchFamily="34" charset="0"/>
                <a:cs typeface="Arial" pitchFamily="34" charset="0"/>
              </a:rPr>
            </a:br>
            <a:r>
              <a:rPr lang="tr-TR" sz="2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2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tr-TR" sz="2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2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tr-TR" sz="2800" b="1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ru-RU" sz="4900" b="1" dirty="0" smtClean="0">
                <a:latin typeface="Comic Sans MS" pitchFamily="66" charset="0"/>
                <a:cs typeface="Arial" pitchFamily="34" charset="0"/>
              </a:rPr>
              <a:t>ОХОТА ЗА СОКРОВИЩЯМИ «КАЛЕИЧИ»</a:t>
            </a:r>
            <a:r>
              <a:rPr lang="tr-TR" sz="4900" b="1" dirty="0" smtClean="0">
                <a:latin typeface="Comic Sans MS" pitchFamily="66" charset="0"/>
                <a:cs typeface="Arial" pitchFamily="34" charset="0"/>
              </a:rPr>
              <a:t/>
            </a:r>
            <a:br>
              <a:rPr lang="tr-TR" sz="4900" b="1" dirty="0" smtClean="0">
                <a:latin typeface="Comic Sans MS" pitchFamily="66" charset="0"/>
                <a:cs typeface="Arial" pitchFamily="34" charset="0"/>
              </a:rPr>
            </a:br>
            <a:r>
              <a:rPr lang="tr-TR" sz="4000" b="1" dirty="0" smtClean="0">
                <a:latin typeface="Comic Sans MS" pitchFamily="66" charset="0"/>
                <a:cs typeface="Arial" pitchFamily="34" charset="0"/>
              </a:rPr>
              <a:t>2015</a:t>
            </a:r>
            <a:r>
              <a:rPr lang="tr-TR" sz="3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/>
            </a:r>
            <a:br>
              <a:rPr lang="tr-TR" sz="3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</a:b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tr-TR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latin typeface="Arial" pitchFamily="34" charset="0"/>
                <a:cs typeface="Arial" pitchFamily="34" charset="0"/>
              </a:rPr>
            </a:b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latin typeface="Comic Sans MS" pitchFamily="66" charset="0"/>
                <a:cs typeface="Arial" pitchFamily="34" charset="0"/>
              </a:rPr>
              <a:t>ОХОТА ЗА СОКРОВИЩЯМИ «КАЛЕИЧИ»</a:t>
            </a:r>
            <a:r>
              <a:rPr lang="tr-TR" b="1" dirty="0">
                <a:latin typeface="Comic Sans MS" pitchFamily="66" charset="0"/>
                <a:cs typeface="Arial" pitchFamily="34" charset="0"/>
              </a:rPr>
              <a:t/>
            </a:r>
            <a:br>
              <a:rPr lang="tr-TR" b="1" dirty="0">
                <a:latin typeface="Comic Sans MS" pitchFamily="66" charset="0"/>
                <a:cs typeface="Arial" pitchFamily="34" charset="0"/>
              </a:rPr>
            </a:br>
            <a:endParaRPr lang="tr-TR" dirty="0"/>
          </a:p>
        </p:txBody>
      </p:sp>
      <p:pic>
        <p:nvPicPr>
          <p:cNvPr id="3" name="Picture 2" descr="C:\POZİTİF OUTDOOR\SUNUM\AKTİVİTE SUNUMLARI\2013\İNGİLİZCE\kaleii\100_3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772" y="548680"/>
            <a:ext cx="4104456" cy="3083024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38211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itchFamily="66" charset="0"/>
                <a:cs typeface="Arial" charset="0"/>
              </a:rPr>
              <a:t>ФИНАЛ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latin typeface="Comic Sans MS" pitchFamily="66" charset="0"/>
                <a:cs typeface="Arial" pitchFamily="34" charset="0"/>
              </a:rPr>
              <a:t>ОХОТА ЗА СОКРОВИЩЯМИ «КАЛЕИЧИ»</a:t>
            </a:r>
            <a:r>
              <a:rPr lang="tr-TR" b="1" dirty="0">
                <a:latin typeface="Comic Sans MS" pitchFamily="66" charset="0"/>
                <a:cs typeface="Arial" pitchFamily="34" charset="0"/>
              </a:rPr>
              <a:t/>
            </a:r>
            <a:br>
              <a:rPr lang="tr-TR" b="1" dirty="0">
                <a:latin typeface="Comic Sans MS" pitchFamily="66" charset="0"/>
                <a:cs typeface="Arial" pitchFamily="34" charset="0"/>
              </a:rPr>
            </a:br>
            <a:endParaRPr lang="tr-TR" dirty="0"/>
          </a:p>
        </p:txBody>
      </p:sp>
      <p:pic>
        <p:nvPicPr>
          <p:cNvPr id="8194" name="Picture 2" descr="C:\POZİTİF OUTDOOR\SUNUM\AKTİVİTE SUNUMLARI\2013\İNGİLİZCE\kaleii\101_1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908720"/>
            <a:ext cx="3240360" cy="2232248"/>
          </a:xfrm>
          <a:prstGeom prst="rect">
            <a:avLst/>
          </a:prstGeom>
          <a:noFill/>
        </p:spPr>
      </p:pic>
      <p:pic>
        <p:nvPicPr>
          <p:cNvPr id="8195" name="Picture 3" descr="C:\POZİTİF OUTDOOR\SUNUM\AKTİVİTE SUNUMLARI\2013\İNGİLİZCE\kaleii\100_41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356992"/>
            <a:ext cx="3240359" cy="2232248"/>
          </a:xfrm>
          <a:prstGeom prst="rect">
            <a:avLst/>
          </a:prstGeom>
          <a:noFill/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285779"/>
              </p:ext>
            </p:extLst>
          </p:nvPr>
        </p:nvGraphicFramePr>
        <p:xfrm>
          <a:off x="107504" y="902465"/>
          <a:ext cx="5159896" cy="23825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Ииии</a:t>
                      </a:r>
                      <a:r>
                        <a:rPr lang="tr-TR" dirty="0" smtClean="0"/>
                        <a:t>…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 каждой точке команды будут приобретать</a:t>
                      </a:r>
                      <a:r>
                        <a:rPr lang="ru-RU" sz="1800" baseline="0" dirty="0" smtClean="0"/>
                        <a:t> вещи</a:t>
                      </a:r>
                      <a:r>
                        <a:rPr lang="tr-TR" sz="1800" baseline="0" dirty="0" smtClean="0"/>
                        <a:t>. </a:t>
                      </a:r>
                      <a:r>
                        <a:rPr lang="ru-RU" sz="1800" baseline="0" dirty="0" smtClean="0"/>
                        <a:t>Такие как</a:t>
                      </a:r>
                      <a:r>
                        <a:rPr lang="tr-TR" sz="1800" baseline="0" dirty="0" smtClean="0"/>
                        <a:t>; </a:t>
                      </a:r>
                      <a:r>
                        <a:rPr lang="ru-RU" sz="1800" baseline="0" dirty="0" smtClean="0"/>
                        <a:t>Турецкое Кофе</a:t>
                      </a:r>
                      <a:r>
                        <a:rPr lang="tr-TR" sz="1800" baseline="0" dirty="0" smtClean="0"/>
                        <a:t>, </a:t>
                      </a:r>
                      <a:r>
                        <a:rPr lang="ru-RU" sz="1800" baseline="0" dirty="0" smtClean="0"/>
                        <a:t>Брелок от сглаза</a:t>
                      </a:r>
                      <a:r>
                        <a:rPr lang="tr-TR" sz="1800" baseline="0" dirty="0" smtClean="0"/>
                        <a:t>, </a:t>
                      </a:r>
                      <a:r>
                        <a:rPr lang="ru-RU" sz="1800" baseline="0" dirty="0" smtClean="0"/>
                        <a:t>специи</a:t>
                      </a:r>
                      <a:r>
                        <a:rPr lang="tr-TR" sz="1800" baseline="0" dirty="0" smtClean="0"/>
                        <a:t>, </a:t>
                      </a:r>
                      <a:r>
                        <a:rPr lang="ru-RU" sz="1800" baseline="0" dirty="0" smtClean="0"/>
                        <a:t>и другие интересные вещи Турецкой Культуры.</a:t>
                      </a:r>
                      <a:endParaRPr lang="tr-TR" sz="1800" baseline="0" dirty="0" smtClean="0"/>
                    </a:p>
                    <a:p>
                      <a:endParaRPr lang="tr-TR" sz="1800" baseline="0" dirty="0" smtClean="0"/>
                    </a:p>
                    <a:p>
                      <a:r>
                        <a:rPr lang="ru-RU" sz="1800" baseline="0" dirty="0" smtClean="0"/>
                        <a:t>Кто первый принесет все эти вещи, та команда и победила.</a:t>
                      </a:r>
                      <a:endParaRPr lang="tr-TR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9725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ИСПОЛНИТЕЛЬНАЯ ГРУППА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latin typeface="Comic Sans MS" pitchFamily="66" charset="0"/>
                <a:cs typeface="Arial" pitchFamily="34" charset="0"/>
              </a:rPr>
              <a:t>ОХОТА ЗА СОКРОВИЩЯМИ «КАЛЕИЧИ»</a:t>
            </a:r>
            <a:r>
              <a:rPr lang="tr-TR" b="1" dirty="0">
                <a:latin typeface="Comic Sans MS" pitchFamily="66" charset="0"/>
                <a:cs typeface="Arial" pitchFamily="34" charset="0"/>
              </a:rPr>
              <a:t/>
            </a:r>
            <a:br>
              <a:rPr lang="tr-TR" b="1" dirty="0">
                <a:latin typeface="Comic Sans MS" pitchFamily="66" charset="0"/>
                <a:cs typeface="Arial" pitchFamily="34" charset="0"/>
              </a:rPr>
            </a:br>
            <a:endParaRPr lang="tr-TR" dirty="0"/>
          </a:p>
        </p:txBody>
      </p:sp>
      <p:pic>
        <p:nvPicPr>
          <p:cNvPr id="10" name="Picture 6" descr="E:\POZİTİF OUTDOOR\SPEED CITY\repair-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5198" y="1214422"/>
            <a:ext cx="1453066" cy="253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E:\POZİTİF OUTDOOR\SPEED CITY\pc-repair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142984"/>
            <a:ext cx="1793879" cy="2092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www.sportscorpelite.com/uploaded/team_building_han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928934"/>
            <a:ext cx="2334281" cy="2808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51544"/>
            <a:ext cx="1728192" cy="733840"/>
          </a:xfrm>
          <a:prstGeom prst="rect">
            <a:avLst/>
          </a:prstGeom>
        </p:spPr>
      </p:pic>
      <p:graphicFrame>
        <p:nvGraphicFramePr>
          <p:cNvPr id="15" name="1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452940"/>
              </p:ext>
            </p:extLst>
          </p:nvPr>
        </p:nvGraphicFramePr>
        <p:xfrm>
          <a:off x="107504" y="828310"/>
          <a:ext cx="5472608" cy="471815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472608"/>
              </a:tblGrid>
              <a:tr h="297633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Организаторская группа</a:t>
                      </a:r>
                      <a:endParaRPr lang="tr-T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1190532">
                <a:tc>
                  <a:txBody>
                    <a:bodyPr/>
                    <a:lstStyle/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Контроль команд и времени</a:t>
                      </a:r>
                      <a:endParaRPr lang="tr-TR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правильной работы всего мероприятия</a:t>
                      </a:r>
                      <a:endParaRPr lang="tr-TR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Контроль за исполнением правил</a:t>
                      </a:r>
                      <a:endParaRPr lang="tr-TR" dirty="0" smtClean="0">
                        <a:cs typeface="Arial" charset="0"/>
                      </a:endParaRPr>
                    </a:p>
                  </a:txBody>
                  <a:tcPr/>
                </a:tc>
              </a:tr>
              <a:tr h="2976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cs typeface="Arial" charset="0"/>
                        </a:rPr>
                        <a:t>ТЕХНИЧЕСКАЯ ГРУППА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96730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B0F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dirty="0" smtClean="0">
                          <a:cs typeface="Arial" charset="0"/>
                        </a:rPr>
                        <a:t>Подготовка места проведения игры</a:t>
                      </a:r>
                      <a:endParaRPr lang="tr-TR" dirty="0" smtClean="0">
                        <a:cs typeface="Arial" charset="0"/>
                      </a:endParaRP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>
                          <a:cs typeface="Arial" charset="0"/>
                        </a:rPr>
                        <a:t> </a:t>
                      </a:r>
                      <a:r>
                        <a:rPr lang="ru-RU" dirty="0" smtClean="0">
                          <a:cs typeface="Arial" charset="0"/>
                        </a:rPr>
                        <a:t>Подготовка</a:t>
                      </a:r>
                      <a:r>
                        <a:rPr lang="ru-RU" baseline="0" dirty="0" smtClean="0">
                          <a:cs typeface="Arial" charset="0"/>
                        </a:rPr>
                        <a:t> электроприборов и других материалов.</a:t>
                      </a:r>
                      <a:endParaRPr lang="tr-TR" dirty="0" smtClean="0">
                        <a:cs typeface="Arial" charset="0"/>
                      </a:endParaRPr>
                    </a:p>
                  </a:txBody>
                  <a:tcPr/>
                </a:tc>
              </a:tr>
              <a:tr h="2976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Ответственный за проведение </a:t>
                      </a:r>
                      <a:r>
                        <a:rPr lang="ru-RU" sz="1800" b="1" i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активити</a:t>
                      </a: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1413757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Руководство команд</a:t>
                      </a:r>
                      <a:endParaRPr lang="tr-TR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Уверенность в высокой мотивации команд</a:t>
                      </a:r>
                      <a:endParaRPr lang="tr-TR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Контроль за параллельным исполнением этапов командами</a:t>
                      </a:r>
                      <a:endParaRPr lang="tr-TR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 работы команд</a:t>
                      </a:r>
                      <a:endParaRPr lang="tr-TR" dirty="0" smtClean="0"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25121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itchFamily="66" charset="0"/>
                <a:cs typeface="Arial" charset="0"/>
              </a:rPr>
              <a:t>ПРИМЕР РАСПИСАНИЯ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latin typeface="Comic Sans MS" pitchFamily="66" charset="0"/>
                <a:cs typeface="Arial" pitchFamily="34" charset="0"/>
              </a:rPr>
              <a:t>ОХОТА ЗА СОКРОВИЩЯМИ «КАЛЕИЧИ»</a:t>
            </a:r>
            <a:r>
              <a:rPr lang="tr-TR" b="1" dirty="0">
                <a:latin typeface="Comic Sans MS" pitchFamily="66" charset="0"/>
                <a:cs typeface="Arial" pitchFamily="34" charset="0"/>
              </a:rPr>
              <a:t/>
            </a:r>
            <a:br>
              <a:rPr lang="tr-TR" b="1" dirty="0">
                <a:latin typeface="Comic Sans MS" pitchFamily="66" charset="0"/>
                <a:cs typeface="Arial" pitchFamily="34" charset="0"/>
              </a:rPr>
            </a:br>
            <a:endParaRPr lang="tr-TR" dirty="0"/>
          </a:p>
        </p:txBody>
      </p:sp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137402"/>
              </p:ext>
            </p:extLst>
          </p:nvPr>
        </p:nvGraphicFramePr>
        <p:xfrm>
          <a:off x="2000250" y="1268760"/>
          <a:ext cx="5137785" cy="41176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89630"/>
                <a:gridCol w="1748155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РАСПИСАНИЕ ДЕЯТЕЛЬНОСТИ</a:t>
                      </a:r>
                      <a:endParaRPr lang="tr-TR" sz="2000" b="1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ВРЕМЯ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+mn-lt"/>
                          <a:cs typeface="+mn-cs"/>
                        </a:rPr>
                        <a:t>ОЗНАКОМЛЕНИЕ</a:t>
                      </a:r>
                      <a:r>
                        <a:rPr lang="ru-RU" sz="2000" b="0" baseline="0" dirty="0" smtClean="0">
                          <a:latin typeface="+mn-lt"/>
                          <a:cs typeface="+mn-cs"/>
                        </a:rPr>
                        <a:t> И ИНФОРМАЦИЯ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14:00-14:10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РАСПРЕДЕЛЕНИЕ КОМАНД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14:10-14:15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0" baseline="0" dirty="0" smtClean="0">
                          <a:latin typeface="+mn-lt"/>
                          <a:cs typeface="+mn-cs"/>
                        </a:rPr>
                        <a:t>РАЗОГРЕВ </a:t>
                      </a:r>
                      <a:endParaRPr lang="tr-TR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14:15-14:20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+mn-lt"/>
                          <a:cs typeface="+mn-cs"/>
                        </a:rPr>
                        <a:t>ОЦЕНКА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14:30-14:35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ВОПРОСЫ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14:35-15:30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+mn-lt"/>
                          <a:cs typeface="Arial" pitchFamily="34" charset="0"/>
                        </a:rPr>
                        <a:t>ТЕХНИЧЕСКАЯ</a:t>
                      </a:r>
                      <a:r>
                        <a:rPr lang="ru-RU" sz="2000" b="0" baseline="0" dirty="0" smtClean="0">
                          <a:latin typeface="+mn-lt"/>
                          <a:cs typeface="Arial" pitchFamily="34" charset="0"/>
                        </a:rPr>
                        <a:t> ГРУППА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15:30-16:00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+mn-lt"/>
                          <a:cs typeface="+mn-cs"/>
                        </a:rPr>
                        <a:t>ФИНАЛЬНАЯ</a:t>
                      </a:r>
                      <a:r>
                        <a:rPr lang="ru-RU" sz="2000" b="0" baseline="0" dirty="0" smtClean="0">
                          <a:latin typeface="+mn-lt"/>
                          <a:cs typeface="+mn-cs"/>
                        </a:rPr>
                        <a:t> СТАДИЯ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16:30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aseline="0" dirty="0" smtClean="0"/>
                        <a:t>ФИНАЛ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16:30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04094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СТОИМОСТЬ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latin typeface="Comic Sans MS" pitchFamily="66" charset="0"/>
                <a:cs typeface="Arial" pitchFamily="34" charset="0"/>
              </a:rPr>
              <a:t>ОХОТА ЗА СОКРОВИЩЯМИ «КАЛЕИЧИ»</a:t>
            </a:r>
            <a:r>
              <a:rPr lang="tr-TR" b="1" dirty="0">
                <a:latin typeface="Comic Sans MS" pitchFamily="66" charset="0"/>
                <a:cs typeface="Arial" pitchFamily="34" charset="0"/>
              </a:rPr>
              <a:t/>
            </a:r>
            <a:br>
              <a:rPr lang="tr-TR" b="1" dirty="0">
                <a:latin typeface="Comic Sans MS" pitchFamily="66" charset="0"/>
                <a:cs typeface="Arial" pitchFamily="34" charset="0"/>
              </a:rPr>
            </a:br>
            <a:endParaRPr lang="tr-T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79536"/>
            <a:ext cx="1728192" cy="733840"/>
          </a:xfrm>
          <a:prstGeom prst="rect">
            <a:avLst/>
          </a:prstGeom>
        </p:spPr>
      </p:pic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97935"/>
              </p:ext>
            </p:extLst>
          </p:nvPr>
        </p:nvGraphicFramePr>
        <p:xfrm>
          <a:off x="143508" y="1170425"/>
          <a:ext cx="8856985" cy="28346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856985"/>
              </a:tblGrid>
              <a:tr h="3461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УСЛУГИ ВКЛЮЧЕННЫЕ В ПРЕДЛОЖЕНИЕ</a:t>
                      </a:r>
                      <a:r>
                        <a:rPr lang="tr-TR" sz="1800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tr-TR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461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мероприятий по программе</a:t>
                      </a:r>
                      <a:endParaRPr lang="tr-TR" sz="1800" dirty="0" smtClean="0"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1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УСЛУГИ НЕ ВХОДЯЩИЕ В ПРЕДЛОЖЕНИЕ:</a:t>
                      </a:r>
                      <a:endParaRPr lang="tr-TR" sz="1800" b="1" dirty="0" smtClean="0">
                        <a:solidFill>
                          <a:schemeClr val="tx1"/>
                        </a:solidFill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6442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Разрешение на проведение мероприятия в конкретном месте и расходы связанные с ним</a:t>
                      </a: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Трансфер для сотрудников и расходы на доставку</a:t>
                      </a: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желании призы и рекламные материалы</a:t>
                      </a: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Размещение сотрудников и питание (при необходимости)</a:t>
                      </a:r>
                      <a:endParaRPr lang="tr-TR" sz="1800" dirty="0" smtClean="0"/>
                    </a:p>
                    <a:p>
                      <a:pPr lvl="0"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Звуковая система</a:t>
                      </a:r>
                      <a:endParaRPr lang="tr-TR" sz="1800" dirty="0" smtClean="0"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7107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 smtClean="0">
                <a:latin typeface="Comic Sans MS" pitchFamily="66" charset="0"/>
                <a:cs typeface="Arial" charset="0"/>
              </a:rPr>
              <a:t>СПАСИБО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latin typeface="Comic Sans MS" pitchFamily="66" charset="0"/>
                <a:cs typeface="Arial" pitchFamily="34" charset="0"/>
              </a:rPr>
              <a:t>ОХОТА ЗА СОКРОВИЩЯМИ «КАЛЕИЧИ»</a:t>
            </a:r>
            <a:r>
              <a:rPr lang="tr-TR" b="1" dirty="0">
                <a:latin typeface="Comic Sans MS" pitchFamily="66" charset="0"/>
                <a:cs typeface="Arial" pitchFamily="34" charset="0"/>
              </a:rPr>
              <a:t/>
            </a:r>
            <a:br>
              <a:rPr lang="tr-TR" b="1" dirty="0">
                <a:latin typeface="Comic Sans MS" pitchFamily="66" charset="0"/>
                <a:cs typeface="Arial" pitchFamily="34" charset="0"/>
              </a:rPr>
            </a:br>
            <a:endParaRPr lang="tr-T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pSp>
        <p:nvGrpSpPr>
          <p:cNvPr id="11" name="10 Grup"/>
          <p:cNvGrpSpPr/>
          <p:nvPr/>
        </p:nvGrpSpPr>
        <p:grpSpPr>
          <a:xfrm>
            <a:off x="755576" y="2240868"/>
            <a:ext cx="7531229" cy="2376264"/>
            <a:chOff x="755576" y="2492896"/>
            <a:chExt cx="7531229" cy="2376264"/>
          </a:xfrm>
        </p:grpSpPr>
        <p:sp>
          <p:nvSpPr>
            <p:cNvPr id="13" name="12 Metin kutusu"/>
            <p:cNvSpPr txBox="1">
              <a:spLocks noChangeArrowheads="1"/>
            </p:cNvSpPr>
            <p:nvPr/>
          </p:nvSpPr>
          <p:spPr bwMode="auto">
            <a:xfrm>
              <a:off x="755576" y="2492896"/>
              <a:ext cx="753122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6000" b="1" dirty="0" smtClean="0">
                  <a:latin typeface="Comic Sans MS" pitchFamily="66" charset="0"/>
                  <a:cs typeface="Arial" charset="0"/>
                </a:rPr>
                <a:t>СПАСИБО</a:t>
              </a:r>
              <a:endParaRPr lang="tr-TR" sz="6000" b="1" dirty="0">
                <a:latin typeface="Comic Sans MS" pitchFamily="66" charset="0"/>
                <a:cs typeface="Arial" charset="0"/>
              </a:endParaRPr>
            </a:p>
          </p:txBody>
        </p:sp>
        <p:pic>
          <p:nvPicPr>
            <p:cNvPr id="14" name="Picture 2" descr="C:\Users\HP\Desktop\son sly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5696" y="3645024"/>
              <a:ext cx="5448021" cy="12241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89507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СЦЕНАРИЙ</a:t>
            </a:r>
            <a:r>
              <a:rPr lang="tr-TR" dirty="0" smtClean="0">
                <a:cs typeface="Arial" charset="0"/>
              </a:rPr>
              <a:t> 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latin typeface="Comic Sans MS" pitchFamily="66" charset="0"/>
                <a:cs typeface="Arial" pitchFamily="34" charset="0"/>
              </a:rPr>
              <a:t>ОХОТА ЗА СОКРОВИЩЯМИ «КАЛЕИЧИ»</a:t>
            </a:r>
            <a:r>
              <a:rPr lang="tr-TR" b="1" dirty="0">
                <a:latin typeface="Comic Sans MS" pitchFamily="66" charset="0"/>
                <a:cs typeface="Arial" pitchFamily="34" charset="0"/>
              </a:rPr>
              <a:t/>
            </a:r>
            <a:br>
              <a:rPr lang="tr-TR" b="1" dirty="0">
                <a:latin typeface="Comic Sans MS" pitchFamily="66" charset="0"/>
                <a:cs typeface="Arial" pitchFamily="34" charset="0"/>
              </a:rPr>
            </a:br>
            <a:endParaRPr lang="tr-TR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7" name="6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286119"/>
              </p:ext>
            </p:extLst>
          </p:nvPr>
        </p:nvGraphicFramePr>
        <p:xfrm>
          <a:off x="89756" y="908720"/>
          <a:ext cx="8964488" cy="24353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481733"/>
                <a:gridCol w="7482755"/>
              </a:tblGrid>
              <a:tr h="309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+mn-ea"/>
                          <a:cs typeface="+mn-cs"/>
                        </a:rPr>
                        <a:t>АКТИВИТИ</a:t>
                      </a:r>
                      <a:endParaRPr lang="tr-TR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+mn-lt"/>
                          <a:cs typeface="Arial" pitchFamily="34" charset="0"/>
                        </a:rPr>
                        <a:t>ОХОТА</a:t>
                      </a:r>
                      <a:r>
                        <a:rPr lang="ru-RU" sz="1800" b="0" baseline="0" dirty="0" smtClean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800" b="0" dirty="0" smtClean="0">
                          <a:latin typeface="+mn-lt"/>
                          <a:cs typeface="Arial" pitchFamily="34" charset="0"/>
                        </a:rPr>
                        <a:t>ЗА СОКРОВИЩЯМИ «КАЛЕИЧИ»</a:t>
                      </a:r>
                      <a:endParaRPr lang="tr-TR" sz="1800" baseline="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9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/>
                        <a:t>СЦЕНАРИЙ</a:t>
                      </a:r>
                      <a:endParaRPr lang="tr-TR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На историческом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месте КАЛЕИЧИ спрятаны сундуки с сокровищами. 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Каждой команде дадутся вопросы и подсказки, при помощи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которых они будут искать склад и так же смогут увидеть красоту исторического места.</a:t>
                      </a:r>
                      <a:endParaRPr lang="tr-TR" sz="1800" kern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9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+mn-ea"/>
                          <a:cs typeface="+mn-cs"/>
                        </a:rPr>
                        <a:t>АКЦЕНТЫ</a:t>
                      </a:r>
                      <a:endParaRPr lang="tr-TR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Команды состоящи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 из сотрудников компании , в течении дня сражаясь, должны попытаться найти спрятанное сокровище. Для того, чтобы быть лучшим важна командная работа.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56164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ПОЛЬЗА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latin typeface="Comic Sans MS" pitchFamily="66" charset="0"/>
                <a:cs typeface="Arial" pitchFamily="34" charset="0"/>
              </a:rPr>
              <a:t>ОХОТА ЗА СОКРОВИЩЯМИ «КАЛЕИЧИ»</a:t>
            </a:r>
            <a:r>
              <a:rPr lang="tr-TR" b="1" dirty="0">
                <a:latin typeface="Comic Sans MS" pitchFamily="66" charset="0"/>
                <a:cs typeface="Arial" pitchFamily="34" charset="0"/>
              </a:rPr>
              <a:t/>
            </a:r>
            <a:br>
              <a:rPr lang="tr-TR" b="1" dirty="0">
                <a:latin typeface="Comic Sans MS" pitchFamily="66" charset="0"/>
                <a:cs typeface="Arial" pitchFamily="34" charset="0"/>
              </a:rPr>
            </a:br>
            <a:endParaRPr lang="tr-T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2" name="11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370870"/>
              </p:ext>
            </p:extLst>
          </p:nvPr>
        </p:nvGraphicFramePr>
        <p:xfrm>
          <a:off x="371348" y="1196752"/>
          <a:ext cx="8401305" cy="38404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11896"/>
                <a:gridCol w="1773619"/>
                <a:gridCol w="2473706"/>
                <a:gridCol w="1942084"/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ИГРЕ «</a:t>
                      </a:r>
                      <a:r>
                        <a:rPr lang="ru-RU" sz="1800" b="1" i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ОХОТА ЗА СОКРОВИЩЯМИ «КАЛЕИЧИ»</a:t>
                      </a: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tr-TR" dirty="0" smtClean="0">
                          <a:solidFill>
                            <a:schemeClr val="bg1"/>
                          </a:solidFill>
                          <a:latin typeface="Arial Rounded MT Bold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ПРОЯВЛЯЮТСЯ СЛЕДУЮЩИЕ ЭЛЕМЕНТЫ</a:t>
                      </a:r>
                      <a:endParaRPr lang="tr-TR" b="1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Общение 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Взаимодействие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командой 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Выработка стратегии</a:t>
                      </a:r>
                      <a:endParaRPr lang="tr-TR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Уверенность в своих силах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Тайм менеджмент 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Разнообразие мышления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Взаимодействие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Поддержка и гармония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Доверие в команде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Сочувствие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Активный подход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Эффективное решение проблемы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Мотивация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Постановка целей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Сплоченность команды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Ориентированность на результат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Взаимопомощь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Разделение и ответственность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Лидерство</a:t>
                      </a:r>
                      <a:endParaRPr lang="tr-TR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71416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sz="2000" b="1" dirty="0">
                <a:latin typeface="Comic Sans MS" pitchFamily="66" charset="0"/>
                <a:cs typeface="Arial" charset="0"/>
              </a:rPr>
              <a:t>“</a:t>
            </a:r>
            <a:r>
              <a:rPr lang="ru-RU" sz="2000" b="1" dirty="0">
                <a:latin typeface="Comic Sans MS" pitchFamily="66" charset="0"/>
                <a:cs typeface="Arial" charset="0"/>
              </a:rPr>
              <a:t>ОХОТА ЗА </a:t>
            </a:r>
            <a:r>
              <a:rPr lang="ru-RU" sz="2000" b="1" dirty="0" smtClean="0">
                <a:latin typeface="Comic Sans MS" pitchFamily="66" charset="0"/>
                <a:cs typeface="Arial" charset="0"/>
              </a:rPr>
              <a:t>СОКРОВИЩЯМИ «КАЛЕИЧИ»</a:t>
            </a:r>
            <a:r>
              <a:rPr lang="tr-TR" sz="2000" b="1" dirty="0" smtClean="0">
                <a:latin typeface="Comic Sans MS" pitchFamily="66" charset="0"/>
                <a:cs typeface="Arial" charset="0"/>
              </a:rPr>
              <a:t>” </a:t>
            </a:r>
            <a:r>
              <a:rPr lang="ru-RU" sz="2000" b="1" dirty="0">
                <a:latin typeface="Comic Sans MS" pitchFamily="66" charset="0"/>
                <a:cs typeface="Arial" charset="0"/>
              </a:rPr>
              <a:t>ЭТАПЫ</a:t>
            </a:r>
            <a:r>
              <a:rPr lang="tr-TR" sz="48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sz="1000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b="1" dirty="0">
                <a:latin typeface="Comic Sans MS" pitchFamily="66" charset="0"/>
                <a:cs typeface="Arial" pitchFamily="34" charset="0"/>
              </a:rPr>
              <a:t>ОХОТА ЗА СОКРОВИЩЯМИ «КАЛЕИЧИ»</a:t>
            </a:r>
            <a:r>
              <a:rPr lang="tr-TR" b="1" dirty="0">
                <a:latin typeface="Comic Sans MS" pitchFamily="66" charset="0"/>
                <a:cs typeface="Arial" pitchFamily="34" charset="0"/>
              </a:rPr>
              <a:t/>
            </a:r>
            <a:br>
              <a:rPr lang="tr-TR" b="1" dirty="0">
                <a:latin typeface="Comic Sans MS" pitchFamily="66" charset="0"/>
                <a:cs typeface="Arial" pitchFamily="34" charset="0"/>
              </a:rPr>
            </a:br>
            <a:endParaRPr lang="tr-TR" dirty="0"/>
          </a:p>
        </p:txBody>
      </p:sp>
      <p:sp>
        <p:nvSpPr>
          <p:cNvPr id="42" name="41 Metin kutusu"/>
          <p:cNvSpPr txBox="1">
            <a:spLocks noChangeArrowheads="1"/>
          </p:cNvSpPr>
          <p:nvPr/>
        </p:nvSpPr>
        <p:spPr bwMode="auto">
          <a:xfrm>
            <a:off x="35496" y="2874422"/>
            <a:ext cx="29395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/>
              <a:t>ИСКАТЬ ТОЧКИ ВОПРОСОВ</a:t>
            </a:r>
            <a:endParaRPr lang="tr-TR" sz="1600" dirty="0"/>
          </a:p>
        </p:txBody>
      </p:sp>
      <p:sp>
        <p:nvSpPr>
          <p:cNvPr id="43" name="42 Metin kutusu"/>
          <p:cNvSpPr txBox="1">
            <a:spLocks noChangeArrowheads="1"/>
          </p:cNvSpPr>
          <p:nvPr/>
        </p:nvSpPr>
        <p:spPr bwMode="auto">
          <a:xfrm>
            <a:off x="2959017" y="5425479"/>
            <a:ext cx="31971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 smtClean="0"/>
              <a:t>ПОИСК ТОЧЕК ПО ФОТОГРАФИЯМ</a:t>
            </a:r>
            <a:endParaRPr lang="tr-TR" sz="1400" dirty="0"/>
          </a:p>
        </p:txBody>
      </p:sp>
      <p:sp>
        <p:nvSpPr>
          <p:cNvPr id="44" name="43 Metin kutusu"/>
          <p:cNvSpPr txBox="1">
            <a:spLocks noChangeArrowheads="1"/>
          </p:cNvSpPr>
          <p:nvPr/>
        </p:nvSpPr>
        <p:spPr bwMode="auto">
          <a:xfrm>
            <a:off x="6156176" y="2946430"/>
            <a:ext cx="27566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/>
              <a:t>РАСПРЕДЕЛЕНИЕ РОЛЕЙ</a:t>
            </a:r>
            <a:endParaRPr lang="tr-TR" sz="1600" dirty="0"/>
          </a:p>
        </p:txBody>
      </p:sp>
      <p:sp>
        <p:nvSpPr>
          <p:cNvPr id="45" name="44 Metin kutusu"/>
          <p:cNvSpPr txBox="1">
            <a:spLocks noChangeArrowheads="1"/>
          </p:cNvSpPr>
          <p:nvPr/>
        </p:nvSpPr>
        <p:spPr bwMode="auto">
          <a:xfrm>
            <a:off x="7020272" y="5373216"/>
            <a:ext cx="9945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/>
              <a:t>СУНДУК</a:t>
            </a:r>
            <a:endParaRPr lang="tr-TR" sz="1600" dirty="0"/>
          </a:p>
        </p:txBody>
      </p:sp>
      <p:sp>
        <p:nvSpPr>
          <p:cNvPr id="23" name="41 Metin kutusu"/>
          <p:cNvSpPr txBox="1">
            <a:spLocks noChangeArrowheads="1"/>
          </p:cNvSpPr>
          <p:nvPr/>
        </p:nvSpPr>
        <p:spPr bwMode="auto">
          <a:xfrm>
            <a:off x="3491880" y="2924944"/>
            <a:ext cx="2520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/>
              <a:t>УЛИЦЫ «КАЛЕИЧИ»</a:t>
            </a:r>
            <a:endParaRPr lang="tr-TR" sz="1600" dirty="0"/>
          </a:p>
        </p:txBody>
      </p:sp>
      <p:sp>
        <p:nvSpPr>
          <p:cNvPr id="22" name="21 Metin kutusu"/>
          <p:cNvSpPr txBox="1">
            <a:spLocks noChangeArrowheads="1"/>
          </p:cNvSpPr>
          <p:nvPr/>
        </p:nvSpPr>
        <p:spPr bwMode="auto">
          <a:xfrm>
            <a:off x="179512" y="5373216"/>
            <a:ext cx="2520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/>
              <a:t>ИЗУЧЕНИЕ «КАЛЕИЧИ»</a:t>
            </a:r>
            <a:endParaRPr lang="tr-TR" sz="1600" dirty="0"/>
          </a:p>
        </p:txBody>
      </p:sp>
      <p:pic>
        <p:nvPicPr>
          <p:cNvPr id="2050" name="Picture 2" descr="C:\POZİTİF OUTDOOR\SUNUM\AKTİVİTE SUNUMLARI\2013\İNGİLİZCE\kaleii\100_4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2588351" cy="1944216"/>
          </a:xfrm>
          <a:prstGeom prst="rect">
            <a:avLst/>
          </a:prstGeom>
          <a:noFill/>
        </p:spPr>
      </p:pic>
      <p:pic>
        <p:nvPicPr>
          <p:cNvPr id="3" name="Picture 4" descr="C:\POZİTİF OUTDOOR\SUNUM\AKTİVİTE SUNUMLARI\2013\İNGİLİZCE\kaleii\1005695_624742687538729_1731062292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429000"/>
            <a:ext cx="2592288" cy="1944216"/>
          </a:xfrm>
          <a:prstGeom prst="rect">
            <a:avLst/>
          </a:prstGeom>
          <a:noFill/>
        </p:spPr>
      </p:pic>
      <p:pic>
        <p:nvPicPr>
          <p:cNvPr id="4" name="Picture 5" descr="C:\POZİTİF OUTDOOR\SUNUM\AKTİVİTE SUNUMLARI\2013\İNGİLİZCE\kaleii\100_39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5522" y="962497"/>
            <a:ext cx="2612622" cy="1962447"/>
          </a:xfrm>
          <a:prstGeom prst="rect">
            <a:avLst/>
          </a:prstGeom>
          <a:noFill/>
        </p:spPr>
      </p:pic>
      <p:pic>
        <p:nvPicPr>
          <p:cNvPr id="2056" name="Picture 8" descr="C:\POZİTİF OUTDOOR\SUNUM\AKTİVİTE SUNUMLARI\2013\İNGİLİZCE\kaleii\20130703_1612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3429000"/>
            <a:ext cx="2592288" cy="1944216"/>
          </a:xfrm>
          <a:prstGeom prst="rect">
            <a:avLst/>
          </a:prstGeom>
          <a:noFill/>
        </p:spPr>
      </p:pic>
      <p:pic>
        <p:nvPicPr>
          <p:cNvPr id="2057" name="Picture 9" descr="C:\POZİTİF OUTDOOR\SUNUM\AKTİVİTE SUNUMLARI\2013\İNGİLİZCE\kaleii\100_40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1866" y="962497"/>
            <a:ext cx="2612622" cy="1962447"/>
          </a:xfrm>
          <a:prstGeom prst="rect">
            <a:avLst/>
          </a:prstGeom>
          <a:noFill/>
        </p:spPr>
      </p:pic>
      <p:pic>
        <p:nvPicPr>
          <p:cNvPr id="2058" name="Picture 10" descr="C:\POZİTİF OUTDOOR\SUNUM\AKTİVİTE SUNUMLARI\2013\İNGİLİZCE\kaleii\20130703_16342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82072" y="3436404"/>
            <a:ext cx="2582416" cy="1936812"/>
          </a:xfrm>
          <a:prstGeom prst="rect">
            <a:avLst/>
          </a:prstGeom>
          <a:noFill/>
        </p:spPr>
      </p:pic>
      <p:pic>
        <p:nvPicPr>
          <p:cNvPr id="18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2" grpId="0"/>
      <p:bldP spid="43" grpId="0"/>
      <p:bldP spid="44" grpId="0"/>
      <p:bldP spid="45" grpId="0"/>
      <p:bldP spid="23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452399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ЗНАКОМСТВО И ОТБОР КОМАНД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latin typeface="Comic Sans MS" pitchFamily="66" charset="0"/>
                <a:cs typeface="Arial" pitchFamily="34" charset="0"/>
              </a:rPr>
              <a:t>ОХОТА ЗА СОКРОВИЩЯМИ «КАЛЕИЧИ»</a:t>
            </a:r>
            <a:r>
              <a:rPr lang="tr-TR" b="1" dirty="0">
                <a:latin typeface="Comic Sans MS" pitchFamily="66" charset="0"/>
                <a:cs typeface="Arial" pitchFamily="34" charset="0"/>
              </a:rPr>
              <a:t/>
            </a:r>
            <a:br>
              <a:rPr lang="tr-TR" b="1" dirty="0">
                <a:latin typeface="Comic Sans MS" pitchFamily="66" charset="0"/>
                <a:cs typeface="Arial" pitchFamily="34" charset="0"/>
              </a:rPr>
            </a:br>
            <a:endParaRPr lang="tr-TR" dirty="0"/>
          </a:p>
        </p:txBody>
      </p:sp>
      <p:pic>
        <p:nvPicPr>
          <p:cNvPr id="2" name="Picture 2" descr="C:\POZİTİF OUTDOOR\SUNUM\AKTİVİTE SUNUMLARI\2013\İNGİLİZCE\kaleii\DSC_0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3" y="908720"/>
            <a:ext cx="3456385" cy="2160240"/>
          </a:xfrm>
          <a:prstGeom prst="rect">
            <a:avLst/>
          </a:prstGeom>
          <a:noFill/>
        </p:spPr>
      </p:pic>
      <p:pic>
        <p:nvPicPr>
          <p:cNvPr id="7171" name="Picture 3" descr="C:\POZİTİF OUTDOOR\SUNUM\AKTİVİTE SUNUMLARI\2013\İNGİLİZCE\kaleii\DSC_01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212976"/>
            <a:ext cx="3456383" cy="2160240"/>
          </a:xfrm>
          <a:prstGeom prst="rect">
            <a:avLst/>
          </a:prstGeom>
          <a:noFill/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251360"/>
              </p:ext>
            </p:extLst>
          </p:nvPr>
        </p:nvGraphicFramePr>
        <p:xfrm>
          <a:off x="107504" y="924168"/>
          <a:ext cx="5159896" cy="3296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</a:t>
                      </a:r>
                      <a:endParaRPr lang="tr-T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Разогрев и информация по программе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информации по активити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Знакомство участников команд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Уточнение состава команд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Знакомство участников с окружающей атмосферой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27631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itchFamily="66" charset="0"/>
                <a:cs typeface="Arial" charset="0"/>
              </a:rPr>
              <a:t>ПЛАН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latin typeface="Comic Sans MS" pitchFamily="66" charset="0"/>
                <a:cs typeface="Arial" pitchFamily="34" charset="0"/>
              </a:rPr>
              <a:t>ОХОТА ЗА СОКРОВИЩЯМИ «КАЛЕИЧИ»</a:t>
            </a:r>
            <a:r>
              <a:rPr lang="tr-TR" b="1" dirty="0">
                <a:latin typeface="Comic Sans MS" pitchFamily="66" charset="0"/>
                <a:cs typeface="Arial" pitchFamily="34" charset="0"/>
              </a:rPr>
              <a:t/>
            </a:r>
            <a:br>
              <a:rPr lang="tr-TR" b="1" dirty="0">
                <a:latin typeface="Comic Sans MS" pitchFamily="66" charset="0"/>
                <a:cs typeface="Arial" pitchFamily="34" charset="0"/>
              </a:rPr>
            </a:br>
            <a:endParaRPr lang="tr-TR" dirty="0"/>
          </a:p>
        </p:txBody>
      </p:sp>
      <p:pic>
        <p:nvPicPr>
          <p:cNvPr id="3074" name="Picture 2" descr="C:\POZİTİF OUTDOOR\SUNUM\AKTİVİTE SUNUMLARI\2013\İNGİLİZCE\kaleii\100_4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940945"/>
            <a:ext cx="3312368" cy="2488055"/>
          </a:xfrm>
          <a:prstGeom prst="rect">
            <a:avLst/>
          </a:prstGeom>
          <a:noFill/>
        </p:spPr>
      </p:pic>
      <p:pic>
        <p:nvPicPr>
          <p:cNvPr id="2" name="Picture 3" descr="C:\POZİTİF OUTDOOR\SUNUM\AKTİVİTE SUNUMLARI\2013\İNGİLİZCE\kaleii\20130703_1612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616424"/>
            <a:ext cx="3302496" cy="2476872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390283"/>
              </p:ext>
            </p:extLst>
          </p:nvPr>
        </p:nvGraphicFramePr>
        <p:xfrm>
          <a:off x="107504" y="956935"/>
          <a:ext cx="5159896" cy="506435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64904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</a:t>
                      </a:r>
                      <a:endParaRPr lang="tr-T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899762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Сделать наиболее правильно выпавшую команде часть рисунка.</a:t>
                      </a:r>
                      <a:r>
                        <a:rPr lang="tr-TR" sz="1800" dirty="0" smtClean="0"/>
                        <a:t> 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Планирование и оценка командой предстоящих работ</a:t>
                      </a:r>
                      <a:endParaRPr lang="tr-TR" sz="1800" dirty="0" smtClean="0"/>
                    </a:p>
                  </a:txBody>
                  <a:tcPr/>
                </a:tc>
              </a:tr>
              <a:tr h="364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Польза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64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Выделение стратегии</a:t>
                      </a:r>
                      <a:endParaRPr lang="tr-TR" dirty="0"/>
                    </a:p>
                  </a:txBody>
                  <a:tcPr/>
                </a:tc>
              </a:tr>
              <a:tr h="3645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Общение</a:t>
                      </a:r>
                      <a:endParaRPr lang="tr-TR" dirty="0"/>
                    </a:p>
                  </a:txBody>
                  <a:tcPr/>
                </a:tc>
              </a:tr>
              <a:tr h="364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Решение проблем</a:t>
                      </a:r>
                      <a:endParaRPr lang="tr-TR" dirty="0"/>
                    </a:p>
                  </a:txBody>
                  <a:tcPr/>
                </a:tc>
              </a:tr>
              <a:tr h="4025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Командная работа</a:t>
                      </a:r>
                      <a:endParaRPr lang="tr-TR" dirty="0"/>
                    </a:p>
                  </a:txBody>
                  <a:tcPr/>
                </a:tc>
              </a:tr>
              <a:tr h="3022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Слаженность действий</a:t>
                      </a:r>
                      <a:endParaRPr lang="tr-TR" dirty="0"/>
                    </a:p>
                  </a:txBody>
                  <a:tcPr/>
                </a:tc>
              </a:tr>
              <a:tr h="4178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Обмен идеями</a:t>
                      </a:r>
                      <a:endParaRPr lang="tr-TR" dirty="0"/>
                    </a:p>
                  </a:txBody>
                  <a:tcPr/>
                </a:tc>
              </a:tr>
              <a:tr h="3175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Процесс принятия решений</a:t>
                      </a:r>
                      <a:endParaRPr lang="tr-TR" dirty="0"/>
                    </a:p>
                  </a:txBody>
                  <a:tcPr/>
                </a:tc>
              </a:tr>
              <a:tr h="4948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Взаимодействие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3778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itchFamily="66" charset="0"/>
                <a:cs typeface="Arial" charset="0"/>
              </a:rPr>
              <a:t>ОТВЕТЫ НА ВОПРОСЫ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latin typeface="Comic Sans MS" pitchFamily="66" charset="0"/>
                <a:cs typeface="Arial" pitchFamily="34" charset="0"/>
              </a:rPr>
              <a:t>ОХОТА ЗА СОКРОВИЩЯМИ «КАЛЕИЧИ»</a:t>
            </a:r>
            <a:r>
              <a:rPr lang="tr-TR" b="1" dirty="0">
                <a:latin typeface="Comic Sans MS" pitchFamily="66" charset="0"/>
                <a:cs typeface="Arial" pitchFamily="34" charset="0"/>
              </a:rPr>
              <a:t/>
            </a:r>
            <a:br>
              <a:rPr lang="tr-TR" b="1" dirty="0">
                <a:latin typeface="Comic Sans MS" pitchFamily="66" charset="0"/>
                <a:cs typeface="Arial" pitchFamily="34" charset="0"/>
              </a:rPr>
            </a:br>
            <a:endParaRPr lang="tr-TR" dirty="0"/>
          </a:p>
        </p:txBody>
      </p:sp>
      <p:pic>
        <p:nvPicPr>
          <p:cNvPr id="4098" name="Picture 2" descr="C:\POZİTİF OUTDOOR\SUNUM\AKTİVİTE SUNUMLARI\2013\İNGİLİZCE\kaleii\100_39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980728"/>
            <a:ext cx="3312368" cy="2088232"/>
          </a:xfrm>
          <a:prstGeom prst="rect">
            <a:avLst/>
          </a:prstGeom>
          <a:noFill/>
        </p:spPr>
      </p:pic>
      <p:pic>
        <p:nvPicPr>
          <p:cNvPr id="4099" name="Picture 3" descr="C:\POZİTİF OUTDOOR\SUNUM\AKTİVİTE SUNUMLARI\2013\İNGİLİZCE\kaleii\100_40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263779"/>
            <a:ext cx="3312368" cy="2109437"/>
          </a:xfrm>
          <a:prstGeom prst="rect">
            <a:avLst/>
          </a:prstGeom>
          <a:noFill/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645857"/>
              </p:ext>
            </p:extLst>
          </p:nvPr>
        </p:nvGraphicFramePr>
        <p:xfrm>
          <a:off x="107504" y="980728"/>
          <a:ext cx="5159896" cy="4790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Цели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1800" dirty="0" smtClean="0"/>
                        <a:t>Каждая команда должна</a:t>
                      </a:r>
                      <a:r>
                        <a:rPr lang="ru-RU" sz="1800" baseline="0" dirty="0" smtClean="0"/>
                        <a:t> на каждой точке отвечать на вопросы.</a:t>
                      </a:r>
                      <a:endParaRPr lang="tr-TR" sz="1800" dirty="0" smtClean="0"/>
                    </a:p>
                    <a:p>
                      <a:pPr lvl="0"/>
                      <a:r>
                        <a:rPr lang="ru-RU" sz="1800" dirty="0" smtClean="0"/>
                        <a:t>Если команда правильно отвечает на вопросы, то незамедлительно отправляется к другой</a:t>
                      </a:r>
                      <a:r>
                        <a:rPr lang="ru-RU" sz="1800" baseline="0" dirty="0" smtClean="0"/>
                        <a:t> точке.</a:t>
                      </a:r>
                      <a:endParaRPr lang="tr-T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Польза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Командная работа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Общение 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dirty="0" smtClean="0"/>
                        <a:t>Эстетические размышление</a:t>
                      </a:r>
                      <a:endParaRPr lang="tr-T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Обмен идеями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Взаимодействие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dirty="0" smtClean="0"/>
                        <a:t>Помощь</a:t>
                      </a:r>
                      <a:endParaRPr lang="tr-T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Цели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3102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itchFamily="66" charset="0"/>
                <a:cs typeface="Arial" charset="0"/>
              </a:rPr>
              <a:t>ГРУППИРОВКА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latin typeface="Comic Sans MS" pitchFamily="66" charset="0"/>
                <a:cs typeface="Arial" pitchFamily="34" charset="0"/>
              </a:rPr>
              <a:t>ОХОТА ЗА СОКРОВИЩЯМИ «КАЛЕИЧИ»</a:t>
            </a:r>
            <a:r>
              <a:rPr lang="tr-TR" b="1" dirty="0">
                <a:latin typeface="Comic Sans MS" pitchFamily="66" charset="0"/>
                <a:cs typeface="Arial" pitchFamily="34" charset="0"/>
              </a:rPr>
              <a:t/>
            </a:r>
            <a:br>
              <a:rPr lang="tr-TR" b="1" dirty="0">
                <a:latin typeface="Comic Sans MS" pitchFamily="66" charset="0"/>
                <a:cs typeface="Arial" pitchFamily="34" charset="0"/>
              </a:rPr>
            </a:br>
            <a:endParaRPr lang="tr-TR" dirty="0"/>
          </a:p>
        </p:txBody>
      </p:sp>
      <p:pic>
        <p:nvPicPr>
          <p:cNvPr id="6147" name="Picture 3" descr="F:\POZİTİF OUTDOOR\AKTİVİTE FOTO VE VİDEOLAR\johnson and johnson\KÜÇÜLTÜLMÜŞ\0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84984"/>
            <a:ext cx="345638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POZİTİF OUTDOOR\SUNUM\AKTİVİTE SUNUMLARI\2013\İNGİLİZCE\kaleii\100_4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908720"/>
            <a:ext cx="3456384" cy="2232248"/>
          </a:xfrm>
          <a:prstGeom prst="rect">
            <a:avLst/>
          </a:prstGeom>
          <a:noFill/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184864"/>
              </p:ext>
            </p:extLst>
          </p:nvPr>
        </p:nvGraphicFramePr>
        <p:xfrm>
          <a:off x="107504" y="942816"/>
          <a:ext cx="5159896" cy="4790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Цели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1800" dirty="0" smtClean="0"/>
                        <a:t>На некоторых точках команда должна собраться</a:t>
                      </a:r>
                      <a:r>
                        <a:rPr lang="ru-RU" sz="1800" baseline="0" dirty="0" smtClean="0"/>
                        <a:t> всей группой и стараться ответить на вопросы. После окончания команда переходит на другие точки.</a:t>
                      </a:r>
                      <a:endParaRPr lang="tr-T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Польза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eaLnBrk="0" hangingPunct="0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dirty="0" smtClean="0"/>
                        <a:t>Оценка мыслей</a:t>
                      </a:r>
                      <a:endParaRPr lang="tr-TR" sz="1800" dirty="0"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eaLnBrk="0" hangingPunct="0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dirty="0" smtClean="0"/>
                        <a:t>Мотивация</a:t>
                      </a:r>
                      <a:endParaRPr lang="tr-TR" sz="1800" dirty="0"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dirty="0" smtClean="0"/>
                        <a:t>Решение проблем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dirty="0" smtClean="0"/>
                        <a:t>Командная игра</a:t>
                      </a:r>
                      <a:endParaRPr lang="tr-TR" sz="1800" baseline="0" dirty="0" smtClean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dirty="0" smtClean="0"/>
                        <a:t>Доверенность в команде</a:t>
                      </a:r>
                      <a:endParaRPr lang="tr-T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Обмен идеями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dirty="0" smtClean="0"/>
                        <a:t>Помощь</a:t>
                      </a:r>
                      <a:endParaRPr lang="tr-TR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66318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itchFamily="66" charset="0"/>
                <a:cs typeface="Arial" charset="0"/>
              </a:rPr>
              <a:t>ДОСТИЖЕНИЕ К СУНДУКУ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87960" cy="476672"/>
          </a:xfrm>
        </p:spPr>
        <p:txBody>
          <a:bodyPr/>
          <a:lstStyle/>
          <a:p>
            <a:pPr>
              <a:defRPr/>
            </a:pPr>
            <a:r>
              <a:rPr lang="ru-RU" b="1" dirty="0">
                <a:latin typeface="Comic Sans MS" pitchFamily="66" charset="0"/>
                <a:cs typeface="Arial" pitchFamily="34" charset="0"/>
              </a:rPr>
              <a:t>ОХОТА ЗА СОКРОВИЩЯМИ «КАЛЕИЧИ»</a:t>
            </a:r>
            <a:r>
              <a:rPr lang="tr-TR" b="1" dirty="0">
                <a:latin typeface="Comic Sans MS" pitchFamily="66" charset="0"/>
                <a:cs typeface="Arial" pitchFamily="34" charset="0"/>
              </a:rPr>
              <a:t/>
            </a:r>
            <a:br>
              <a:rPr lang="tr-TR" b="1" dirty="0">
                <a:latin typeface="Comic Sans MS" pitchFamily="66" charset="0"/>
                <a:cs typeface="Arial" pitchFamily="34" charset="0"/>
              </a:rPr>
            </a:br>
            <a:endParaRPr lang="tr-TR" dirty="0"/>
          </a:p>
        </p:txBody>
      </p:sp>
      <p:pic>
        <p:nvPicPr>
          <p:cNvPr id="6146" name="Picture 2" descr="C:\POZİTİF OUTDOOR\SUNUM\AKTİVİTE SUNUMLARI\2013\İNGİLİZCE\kaleii\100_4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980728"/>
            <a:ext cx="3384376" cy="2232248"/>
          </a:xfrm>
          <a:prstGeom prst="rect">
            <a:avLst/>
          </a:prstGeom>
          <a:noFill/>
        </p:spPr>
      </p:pic>
      <p:pic>
        <p:nvPicPr>
          <p:cNvPr id="6147" name="Picture 3" descr="C:\POZİTİF OUTDOOR\SUNUM\AKTİVİTE SUNUMLARI\2013\İNGİLİZCE\kaleii\20130703_1800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429000"/>
            <a:ext cx="3384376" cy="2232248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707464"/>
              </p:ext>
            </p:extLst>
          </p:nvPr>
        </p:nvGraphicFramePr>
        <p:xfrm>
          <a:off x="107504" y="947896"/>
          <a:ext cx="5159896" cy="4785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Цели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1800" dirty="0" smtClean="0"/>
                        <a:t>После ответов всех вопросов и переходов</a:t>
                      </a:r>
                      <a:r>
                        <a:rPr lang="ru-RU" sz="1800" baseline="0" dirty="0" smtClean="0"/>
                        <a:t> точек каждая команда доходит до финала. Каждая команда и участники смогут увидеть Турецкую Историю, Культуру и ее Красоту.</a:t>
                      </a:r>
                      <a:endParaRPr lang="tr-T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Польза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eaLnBrk="0" hangingPunct="0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dirty="0" smtClean="0"/>
                        <a:t>Оценка мыслей</a:t>
                      </a:r>
                      <a:endParaRPr lang="tr-TR" sz="1800" dirty="0"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eaLnBrk="0" hangingPunct="0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dirty="0" smtClean="0"/>
                        <a:t>Мотивация</a:t>
                      </a:r>
                      <a:endParaRPr lang="tr-TR" sz="1800" dirty="0"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dirty="0" smtClean="0"/>
                        <a:t>Решение проблем</a:t>
                      </a:r>
                      <a:endParaRPr lang="tr-TR" dirty="0"/>
                    </a:p>
                  </a:txBody>
                  <a:tcPr/>
                </a:tc>
              </a:tr>
              <a:tr h="2968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dirty="0" smtClean="0"/>
                        <a:t>Командная игра</a:t>
                      </a:r>
                      <a:endParaRPr lang="tr-TR" sz="1800" baseline="0" dirty="0" smtClean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dirty="0" smtClean="0"/>
                        <a:t>Доверенность в команде</a:t>
                      </a:r>
                      <a:endParaRPr lang="tr-TR" sz="1800" dirty="0"/>
                    </a:p>
                  </a:txBody>
                  <a:tcPr/>
                </a:tc>
              </a:tr>
              <a:tr h="3297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Обмен идеями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dirty="0" smtClean="0"/>
                        <a:t>Помощь</a:t>
                      </a:r>
                      <a:endParaRPr lang="tr-TR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52936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4638</TotalTime>
  <Words>658</Words>
  <Application>Microsoft Macintosh PowerPoint</Application>
  <PresentationFormat>On-screen Show (4:3)</PresentationFormat>
  <Paragraphs>167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Ofis Teması</vt:lpstr>
      <vt:lpstr>    ОХОТА ЗА СОКРОВИЩЯМИ «КАЛЕИЧИ» 2015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TOSHIBA</dc:creator>
  <cp:lastModifiedBy>Yasin Aygündüz</cp:lastModifiedBy>
  <cp:revision>420</cp:revision>
  <dcterms:modified xsi:type="dcterms:W3CDTF">2015-07-31T11:35:38Z</dcterms:modified>
</cp:coreProperties>
</file>