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90" r:id="rId3"/>
    <p:sldId id="291" r:id="rId4"/>
    <p:sldId id="271" r:id="rId5"/>
    <p:sldId id="270" r:id="rId6"/>
    <p:sldId id="267" r:id="rId7"/>
    <p:sldId id="258" r:id="rId8"/>
    <p:sldId id="287" r:id="rId9"/>
    <p:sldId id="266" r:id="rId10"/>
    <p:sldId id="264" r:id="rId11"/>
    <p:sldId id="288" r:id="rId12"/>
    <p:sldId id="262" r:id="rId13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Orta Stil 4 - Vurgu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083E6E3-FA7D-4D7B-A595-EF9225AFEA82}" styleName="Açık Stil 1 - Vurgu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Orta Stil 1 - Vurgu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06799F8-075E-4A3A-A7F6-7FBC6576F1A4}" styleName="Tema Uygulanmış Stil 2 - Vurgu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ema Uygulanmış Stil 1 - Vurgu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2DE63D5-997A-4646-A377-4702673A728D}" styleName="Açık Stil 2 - Vurgu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E8B1032C-EA38-4F05-BA0D-38AFFFC7BED3}" styleName="Açık Stil 3 - Vurgu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03447BB-5D67-496B-8E87-E561075AD55C}" styleName="Koyu Stil 1 - Vurgu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21" autoAdjust="0"/>
  </p:normalViewPr>
  <p:slideViewPr>
    <p:cSldViewPr>
      <p:cViewPr varScale="1">
        <p:scale>
          <a:sx n="96" d="100"/>
          <a:sy n="96" d="100"/>
        </p:scale>
        <p:origin x="-134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B4A26E5-1914-428F-AB2E-103CB986696A}" type="datetimeFigureOut">
              <a:rPr lang="tr-TR"/>
              <a:pPr>
                <a:defRPr/>
              </a:pPr>
              <a:t>31.07.2015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tr-TR" noProof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63400AF-1394-4B40-8693-8BEFFEBF945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4470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1946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1790F9-51CA-41FC-AD04-B4BED1BB82F7}" type="slidenum">
              <a:rPr 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tr-T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3174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7152D4-5269-4A42-9A3D-43664E56398E}" type="slidenum">
              <a:rPr 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tr-T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3379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EC1370-1A9B-45CB-A8CC-FDA946553FF3}" type="slidenum">
              <a:rPr 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tr-T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3482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FA539E-F63F-45F9-8A89-0FD0A92EF34B}" type="slidenum">
              <a:rPr 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tr-T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2048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6F41CB-7659-4919-AFAE-7BED6CB0F173}" type="slidenum">
              <a:rPr 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tr-T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2150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E6C73A-FAAF-4503-95F4-216843A4E667}" type="slidenum">
              <a:rPr 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tr-T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2253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E9A7124-CB8F-4DD5-973A-0C55ECE01D21}" type="slidenum">
              <a:rPr 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tr-T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2355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2F3D53-1054-4DC8-A774-4A7BA74EC30D}" type="slidenum">
              <a:rPr 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tr-T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2560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5A02D5F-D8D2-4BC5-A5C5-ADA5FF19C5E3}" type="slidenum">
              <a:rPr 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tr-T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2662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0C5AB2F-335F-4265-A9C8-2784026FF835}" type="slidenum">
              <a:rPr 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tr-T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2662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0C5AB2F-335F-4265-A9C8-2784026FF835}" type="slidenum">
              <a:rPr 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tr-T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2970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E45CED-B9A0-4D2B-8216-C4394AA7EC4B}" type="slidenum">
              <a:rPr 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C1C4E-3E78-4758-A073-F1B0C28100E0}" type="datetime1">
              <a:rPr lang="tr-TR" smtClean="0"/>
              <a:pPr>
                <a:defRPr/>
              </a:pPr>
              <a:t>31.07.2015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RİTİM TERAPİ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40486-377D-4807-B860-F353AD40CCA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877A4-DD75-4C3F-B063-492FD05F552A}" type="datetime1">
              <a:rPr lang="tr-TR" smtClean="0"/>
              <a:pPr>
                <a:defRPr/>
              </a:pPr>
              <a:t>31.07.2015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RİTİM TERAPİ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5E439-68F5-47B2-A76D-1C6BE257CA5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FFD66-3E57-49E6-B375-748A128FAF0A}" type="datetime1">
              <a:rPr lang="tr-TR" smtClean="0"/>
              <a:pPr>
                <a:defRPr/>
              </a:pPr>
              <a:t>31.07.2015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RİTİM TERAPİ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6777F-6929-41F0-A40A-8467180A1C8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05FBB-A88B-4022-A071-2DB6B29643EA}" type="datetime1">
              <a:rPr lang="tr-TR" smtClean="0"/>
              <a:pPr>
                <a:defRPr/>
              </a:pPr>
              <a:t>31.07.2015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RİTİM TERAPİ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BBE02-C07E-4B75-B044-F6ECF5A63A8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BA5CFE-A39A-4804-AB39-3ECCDAFCEF04}" type="datetime1">
              <a:rPr lang="tr-TR" smtClean="0"/>
              <a:pPr>
                <a:defRPr/>
              </a:pPr>
              <a:t>31.07.2015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RİTİM TERAPİ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FE61D-85F3-4905-862B-8EA61B796F4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39BA9-ACCE-4FD0-B28F-02488A7E63CC}" type="datetime1">
              <a:rPr lang="tr-TR" smtClean="0"/>
              <a:pPr>
                <a:defRPr/>
              </a:pPr>
              <a:t>31.07.2015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RİTİM TERAPİ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8F2B4-958A-4846-A799-F765F6C19C6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C78B8-3FA6-49D4-9B81-72400EA70F19}" type="datetime1">
              <a:rPr lang="tr-TR" smtClean="0"/>
              <a:pPr>
                <a:defRPr/>
              </a:pPr>
              <a:t>31.07.2015</a:t>
            </a:fld>
            <a:endParaRPr lang="tr-TR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RİTİM TERAPİ</a:t>
            </a: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64A24-5EC6-4B2E-86AD-121FCDE5BF0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FFD9E-B4D0-4AA7-85D7-C49DF981E7E4}" type="datetime1">
              <a:rPr lang="tr-TR" smtClean="0"/>
              <a:pPr>
                <a:defRPr/>
              </a:pPr>
              <a:t>31.07.2015</a:t>
            </a:fld>
            <a:endParaRPr lang="tr-TR"/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RİTİM TERAPİ</a:t>
            </a:r>
            <a:endParaRPr lang="tr-TR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DE4E7-6CE9-4644-8195-5BDAAA26573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EF9F4-7C8A-43D8-B340-6656386DEA33}" type="datetime1">
              <a:rPr lang="tr-TR" smtClean="0"/>
              <a:pPr>
                <a:defRPr/>
              </a:pPr>
              <a:t>31.07.2015</a:t>
            </a:fld>
            <a:endParaRPr lang="tr-TR"/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RİTİM TERAPİ</a:t>
            </a: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0DC21-3CF5-4497-AA99-2B6BF4FC13E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F27F3-7585-4295-BE9A-1836805F11B9}" type="datetime1">
              <a:rPr lang="tr-TR" smtClean="0"/>
              <a:pPr>
                <a:defRPr/>
              </a:pPr>
              <a:t>31.07.2015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RİTİM TERAPİ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E5D11-CCEF-4C21-B406-8E8F7CB9824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2237E-FFC0-456F-91CE-23CAF834A6F3}" type="datetime1">
              <a:rPr lang="tr-TR" smtClean="0"/>
              <a:pPr>
                <a:defRPr/>
              </a:pPr>
              <a:t>31.07.2015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RİTİM TERAPİ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D5D8C-97C7-4134-AA8A-B781D28ED87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7E0BC2-4008-4CF6-A8DE-44F377E01E5E}" type="datetime1">
              <a:rPr lang="tr-TR" smtClean="0"/>
              <a:pPr>
                <a:defRPr/>
              </a:pPr>
              <a:t>31.07.2015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tr-TR" smtClean="0"/>
              <a:t>RİTİM TERAPİ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BF1402B-7955-4FF7-84F4-E790DF0F69A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6.jpeg"/><Relationship Id="rId5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image" Target="../media/image3.jpeg"/><Relationship Id="rId5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4" Type="http://schemas.openxmlformats.org/officeDocument/2006/relationships/image" Target="../media/image5.jpeg"/><Relationship Id="rId5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4" Type="http://schemas.openxmlformats.org/officeDocument/2006/relationships/image" Target="../media/image10.jpeg"/><Relationship Id="rId5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4" Type="http://schemas.openxmlformats.org/officeDocument/2006/relationships/image" Target="../media/image12.jpeg"/><Relationship Id="rId5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43762" y="4839295"/>
            <a:ext cx="8856476" cy="14700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atin typeface="Comic Sans MS" pitchFamily="66" charset="0"/>
                <a:cs typeface="Arial" pitchFamily="34" charset="0"/>
              </a:rPr>
              <a:t>РИТМИЧЕСКАЯ ТЕРАПИЯ</a:t>
            </a:r>
            <a:r>
              <a:rPr lang="tr-TR" b="1" dirty="0" smtClean="0">
                <a:latin typeface="Comic Sans MS" pitchFamily="66" charset="0"/>
                <a:cs typeface="Arial" pitchFamily="34" charset="0"/>
              </a:rPr>
              <a:t/>
            </a:r>
            <a:br>
              <a:rPr lang="tr-TR" b="1" dirty="0" smtClean="0">
                <a:latin typeface="Comic Sans MS" pitchFamily="66" charset="0"/>
                <a:cs typeface="Arial" pitchFamily="34" charset="0"/>
              </a:rPr>
            </a:br>
            <a:r>
              <a:rPr lang="ru-RU" b="1" dirty="0" smtClean="0">
                <a:latin typeface="Comic Sans MS" pitchFamily="66" charset="0"/>
                <a:cs typeface="Arial" pitchFamily="34" charset="0"/>
              </a:rPr>
              <a:t>КОМАНДНАЯ ИГРА</a:t>
            </a:r>
            <a:r>
              <a:rPr lang="tr-TR" b="1" dirty="0" smtClean="0">
                <a:latin typeface="Comic Sans MS" pitchFamily="66" charset="0"/>
                <a:cs typeface="Arial" pitchFamily="34" charset="0"/>
              </a:rPr>
              <a:t/>
            </a:r>
            <a:br>
              <a:rPr lang="tr-TR" b="1" dirty="0" smtClean="0">
                <a:latin typeface="Comic Sans MS" pitchFamily="66" charset="0"/>
                <a:cs typeface="Arial" pitchFamily="34" charset="0"/>
              </a:rPr>
            </a:br>
            <a:r>
              <a:rPr lang="tr-TR" b="1" dirty="0" smtClean="0">
                <a:latin typeface="Comic Sans MS" pitchFamily="66" charset="0"/>
                <a:cs typeface="Arial" pitchFamily="34" charset="0"/>
              </a:rPr>
              <a:t>2015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/>
            </a:r>
            <a:br>
              <a:rPr lang="tr-TR" dirty="0" smtClean="0">
                <a:latin typeface="Arial" pitchFamily="34" charset="0"/>
                <a:cs typeface="Arial" pitchFamily="34" charset="0"/>
              </a:rPr>
            </a:br>
            <a:endParaRPr lang="tr-T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b="1" dirty="0">
                <a:latin typeface="Comic Sans MS" pitchFamily="66" charset="0"/>
                <a:cs typeface="Arial" pitchFamily="34" charset="0"/>
              </a:rPr>
              <a:t>РИТМИЧЕСКАЯ ТЕРАПИЯ</a:t>
            </a:r>
            <a:endParaRPr lang="tr-TR" dirty="0"/>
          </a:p>
        </p:txBody>
      </p:sp>
      <p:pic>
        <p:nvPicPr>
          <p:cNvPr id="1026" name="Picture 2" descr="C:\POZİTİF OUTDOOR\AKTİVİTE FOTO VE VİDEOLAR\Ritim Terapi cornelia diamond otel\KÜÇÜK\DSC006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9294" y="188640"/>
            <a:ext cx="5005412" cy="3746826"/>
          </a:xfrm>
          <a:prstGeom prst="rect">
            <a:avLst/>
          </a:prstGeom>
          <a:noFill/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07528"/>
            <a:ext cx="1728192" cy="73384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>
            <a:spLocks noChangeArrowheads="1"/>
          </p:cNvSpPr>
          <p:nvPr/>
        </p:nvSpPr>
        <p:spPr bwMode="auto">
          <a:xfrm>
            <a:off x="0" y="0"/>
            <a:ext cx="325121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4400" b="1" dirty="0" smtClean="0">
                <a:solidFill>
                  <a:srgbClr val="00B0F0"/>
                </a:solidFill>
                <a:latin typeface="Calibri" pitchFamily="34" charset="0"/>
              </a:rPr>
              <a:t>[</a:t>
            </a:r>
            <a:r>
              <a:rPr lang="ru-RU" b="1" dirty="0">
                <a:latin typeface="Comic Sans MS" pitchFamily="66" charset="0"/>
                <a:cs typeface="Arial" charset="0"/>
              </a:rPr>
              <a:t>ПРИМЕР РАСПИСАНИЯ</a:t>
            </a:r>
            <a:r>
              <a:rPr lang="tr-TR" sz="4400" b="1" dirty="0" smtClean="0">
                <a:solidFill>
                  <a:srgbClr val="00B0F0"/>
                </a:solidFill>
                <a:latin typeface="Calibri" pitchFamily="34" charset="0"/>
              </a:rPr>
              <a:t>]</a:t>
            </a:r>
            <a:endParaRPr lang="tr-TR" b="1" dirty="0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b="1" dirty="0">
                <a:latin typeface="Comic Sans MS" pitchFamily="66" charset="0"/>
                <a:cs typeface="Arial" pitchFamily="34" charset="0"/>
              </a:rPr>
              <a:t>РИТМИЧЕСКАЯ ТЕРАПИЯ</a:t>
            </a:r>
            <a:endParaRPr lang="tr-TR" dirty="0"/>
          </a:p>
        </p:txBody>
      </p:sp>
      <p:graphicFrame>
        <p:nvGraphicFramePr>
          <p:cNvPr id="10" name="9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220814"/>
              </p:ext>
            </p:extLst>
          </p:nvPr>
        </p:nvGraphicFramePr>
        <p:xfrm>
          <a:off x="1455896" y="1844824"/>
          <a:ext cx="6232208" cy="272401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484053"/>
                <a:gridCol w="1748155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РАСПИСАНИЕ ДЕЯТЕЛЬНОСТИ</a:t>
                      </a:r>
                      <a:endParaRPr lang="tr-TR" sz="2000" b="1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ВРЕМЯ</a:t>
                      </a:r>
                      <a:endParaRPr lang="tr-TR" sz="2000" b="0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ru-RU" sz="1800" b="0" dirty="0" smtClean="0">
                          <a:latin typeface="+mn-lt"/>
                          <a:cs typeface="+mn-cs"/>
                        </a:rPr>
                        <a:t>ОЗНАКОМЛЕНИЕ</a:t>
                      </a:r>
                      <a:endParaRPr lang="tr-TR" sz="18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16:00</a:t>
                      </a:r>
                      <a:endParaRPr lang="tr-TR" sz="18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ОЗНАКОМЛЕНИЕ С ИНСТРУМЕНТАМИ</a:t>
                      </a:r>
                      <a:endParaRPr lang="tr-TR" sz="18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16:10</a:t>
                      </a:r>
                      <a:endParaRPr lang="tr-TR" sz="18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ТЕОРЕТИЧЕСКАЯ</a:t>
                      </a:r>
                      <a:r>
                        <a:rPr lang="ru-RU" sz="1800" baseline="0" dirty="0" smtClean="0"/>
                        <a:t> РАБОТА</a:t>
                      </a:r>
                      <a:endParaRPr lang="tr-TR" sz="18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16:15-16:30</a:t>
                      </a:r>
                      <a:endParaRPr lang="tr-TR" sz="18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ПРАКТИКА</a:t>
                      </a:r>
                      <a:endParaRPr lang="tr-TR" sz="18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16:30-17:30</a:t>
                      </a:r>
                      <a:endParaRPr lang="tr-TR" sz="18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И МУЗЫКА</a:t>
                      </a:r>
                      <a:endParaRPr lang="tr-TR" sz="18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smtClean="0"/>
                        <a:t>18:00</a:t>
                      </a:r>
                      <a:endParaRPr lang="tr-TR" sz="18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ФИНАЛ</a:t>
                      </a:r>
                      <a:endParaRPr lang="tr-TR" sz="18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smtClean="0"/>
                        <a:t>18:30</a:t>
                      </a:r>
                      <a:endParaRPr lang="tr-TR" sz="18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07528"/>
            <a:ext cx="1728192" cy="73384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2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>
            <a:spLocks noChangeArrowheads="1"/>
          </p:cNvSpPr>
          <p:nvPr/>
        </p:nvSpPr>
        <p:spPr bwMode="auto">
          <a:xfrm>
            <a:off x="0" y="0"/>
            <a:ext cx="204094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4400" b="1" dirty="0" smtClean="0">
                <a:solidFill>
                  <a:srgbClr val="00B0F0"/>
                </a:solidFill>
                <a:latin typeface="Calibri" pitchFamily="34" charset="0"/>
              </a:rPr>
              <a:t>[</a:t>
            </a:r>
            <a:r>
              <a:rPr lang="ru-RU" b="1" dirty="0">
                <a:latin typeface="Comic Sans MS" panose="030F0702030302020204" pitchFamily="66" charset="0"/>
              </a:rPr>
              <a:t>СТОИМОСТЬ</a:t>
            </a:r>
            <a:r>
              <a:rPr lang="tr-TR" sz="4400" b="1" dirty="0" smtClean="0">
                <a:solidFill>
                  <a:srgbClr val="00B0F0"/>
                </a:solidFill>
                <a:latin typeface="Calibri" pitchFamily="34" charset="0"/>
              </a:rPr>
              <a:t>]</a:t>
            </a:r>
            <a:endParaRPr lang="tr-TR" dirty="0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b="1" dirty="0">
                <a:latin typeface="Comic Sans MS" pitchFamily="66" charset="0"/>
                <a:cs typeface="Arial" pitchFamily="34" charset="0"/>
              </a:rPr>
              <a:t>РИТМИЧЕСКАЯ ТЕРАПИЯ</a:t>
            </a:r>
            <a:endParaRPr lang="tr-T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07528"/>
            <a:ext cx="1728192" cy="733840"/>
          </a:xfrm>
          <a:prstGeom prst="rect">
            <a:avLst/>
          </a:prstGeom>
        </p:spPr>
      </p:pic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23236"/>
              </p:ext>
            </p:extLst>
          </p:nvPr>
        </p:nvGraphicFramePr>
        <p:xfrm>
          <a:off x="143508" y="909033"/>
          <a:ext cx="8856985" cy="284479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8856985"/>
              </a:tblGrid>
              <a:tr h="3534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УСЛУГИ ВКЛЮЧЕННЫЕ В ПРЕДЛОЖЕНИЕ</a:t>
                      </a:r>
                      <a:r>
                        <a:rPr lang="tr-TR" sz="1800" b="1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endParaRPr lang="tr-TR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Clr>
                          <a:srgbClr val="00B0F0"/>
                        </a:buClr>
                        <a:buFont typeface="Wingdings" pitchFamily="2" charset="2"/>
                        <a:buChar char="§"/>
                      </a:pPr>
                      <a:r>
                        <a:rPr lang="ru-RU" sz="1800" dirty="0" smtClean="0"/>
                        <a:t>Место</a:t>
                      </a:r>
                      <a:r>
                        <a:rPr lang="ru-RU" sz="1800" baseline="0" dirty="0" smtClean="0"/>
                        <a:t> проведения игры</a:t>
                      </a:r>
                      <a:endParaRPr lang="tr-TR" sz="1800" dirty="0" smtClean="0"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УСЛУГИ НЕ ВХОДЯЩИЕ В ПРЕДЛОЖЕНИЕ:</a:t>
                      </a:r>
                      <a:endParaRPr lang="tr-TR" sz="1800" b="1" dirty="0" smtClean="0">
                        <a:solidFill>
                          <a:schemeClr val="tx1"/>
                        </a:solidFill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Clr>
                          <a:srgbClr val="00B0F0"/>
                        </a:buClr>
                        <a:buFont typeface="Wingdings" pitchFamily="2" charset="2"/>
                        <a:buChar char="§"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Разрешение на проведение мероприятия в конкретном месте и расходы связанные с ним</a:t>
                      </a:r>
                    </a:p>
                    <a:p>
                      <a:pPr>
                        <a:lnSpc>
                          <a:spcPct val="100000"/>
                        </a:lnSpc>
                        <a:buClr>
                          <a:srgbClr val="00B0F0"/>
                        </a:buClr>
                        <a:buFont typeface="Wingdings" pitchFamily="2" charset="2"/>
                        <a:buChar char="§"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Трансфер для сотрудников и расходы на доставку</a:t>
                      </a:r>
                    </a:p>
                    <a:p>
                      <a:pPr>
                        <a:lnSpc>
                          <a:spcPct val="100000"/>
                        </a:lnSpc>
                        <a:buClr>
                          <a:srgbClr val="00B0F0"/>
                        </a:buClr>
                        <a:buFont typeface="Wingdings" pitchFamily="2" charset="2"/>
                        <a:buChar char="§"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 желании призы и рекламные материалы</a:t>
                      </a:r>
                    </a:p>
                    <a:p>
                      <a:pPr>
                        <a:lnSpc>
                          <a:spcPct val="100000"/>
                        </a:lnSpc>
                        <a:buClr>
                          <a:srgbClr val="00B0F0"/>
                        </a:buClr>
                        <a:buFont typeface="Wingdings" pitchFamily="2" charset="2"/>
                        <a:buChar char="§"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Размещение сотрудников и питание (при необходимости)</a:t>
                      </a:r>
                      <a:endParaRPr lang="tr-TR" sz="1800" dirty="0" smtClean="0"/>
                    </a:p>
                    <a:p>
                      <a:pPr lvl="0">
                        <a:lnSpc>
                          <a:spcPct val="100000"/>
                        </a:lnSpc>
                        <a:buClr>
                          <a:srgbClr val="00B0F0"/>
                        </a:buClr>
                        <a:buFont typeface="Wingdings" pitchFamily="2" charset="2"/>
                        <a:buChar char="§"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Звуковая система</a:t>
                      </a:r>
                      <a:endParaRPr lang="tr-TR" sz="1800" dirty="0" smtClean="0">
                        <a:latin typeface="+mn-lt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>
            <a:spLocks noChangeArrowheads="1"/>
          </p:cNvSpPr>
          <p:nvPr/>
        </p:nvSpPr>
        <p:spPr bwMode="auto">
          <a:xfrm>
            <a:off x="0" y="0"/>
            <a:ext cx="171072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4400" b="1" dirty="0" smtClean="0">
                <a:solidFill>
                  <a:srgbClr val="00B0F0"/>
                </a:solidFill>
                <a:latin typeface="Calibri" pitchFamily="34" charset="0"/>
              </a:rPr>
              <a:t>[</a:t>
            </a:r>
            <a:r>
              <a:rPr lang="ru-RU" b="1" smtClean="0">
                <a:latin typeface="Comic Sans MS" pitchFamily="66" charset="0"/>
                <a:cs typeface="Arial" charset="0"/>
              </a:rPr>
              <a:t>СПАСИБО</a:t>
            </a:r>
            <a:r>
              <a:rPr lang="tr-TR" sz="4400" b="1" smtClean="0">
                <a:solidFill>
                  <a:srgbClr val="00B0F0"/>
                </a:solidFill>
                <a:latin typeface="Calibri" pitchFamily="34" charset="0"/>
              </a:rPr>
              <a:t>]</a:t>
            </a:r>
            <a:endParaRPr lang="tr-TR" dirty="0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b="1" dirty="0">
                <a:latin typeface="Comic Sans MS" pitchFamily="66" charset="0"/>
                <a:cs typeface="Arial" pitchFamily="34" charset="0"/>
              </a:rPr>
              <a:t>РИТМИЧЕСКАЯ ТЕРАПИЯ</a:t>
            </a:r>
            <a:endParaRPr lang="tr-TR" dirty="0"/>
          </a:p>
        </p:txBody>
      </p:sp>
      <p:pic>
        <p:nvPicPr>
          <p:cNvPr id="12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07528"/>
            <a:ext cx="1728192" cy="733840"/>
          </a:xfrm>
          <a:prstGeom prst="rect">
            <a:avLst/>
          </a:prstGeom>
        </p:spPr>
      </p:pic>
      <p:grpSp>
        <p:nvGrpSpPr>
          <p:cNvPr id="7" name="10 Grup"/>
          <p:cNvGrpSpPr/>
          <p:nvPr/>
        </p:nvGrpSpPr>
        <p:grpSpPr>
          <a:xfrm>
            <a:off x="755576" y="2240868"/>
            <a:ext cx="7531229" cy="2376264"/>
            <a:chOff x="755576" y="2492896"/>
            <a:chExt cx="7531229" cy="2376264"/>
          </a:xfrm>
        </p:grpSpPr>
        <p:sp>
          <p:nvSpPr>
            <p:cNvPr id="11" name="10 Metin kutusu"/>
            <p:cNvSpPr txBox="1">
              <a:spLocks noChangeArrowheads="1"/>
            </p:cNvSpPr>
            <p:nvPr/>
          </p:nvSpPr>
          <p:spPr bwMode="auto">
            <a:xfrm>
              <a:off x="755576" y="2492896"/>
              <a:ext cx="7531229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ru-RU" sz="6000" b="1" dirty="0" smtClean="0">
                  <a:latin typeface="Comic Sans MS" pitchFamily="66" charset="0"/>
                  <a:cs typeface="Arial" charset="0"/>
                </a:rPr>
                <a:t>СПАСИБО</a:t>
              </a:r>
              <a:endParaRPr lang="tr-TR" sz="6000" b="1" dirty="0">
                <a:latin typeface="Comic Sans MS" pitchFamily="66" charset="0"/>
                <a:cs typeface="Arial" charset="0"/>
              </a:endParaRPr>
            </a:p>
          </p:txBody>
        </p:sp>
        <p:pic>
          <p:nvPicPr>
            <p:cNvPr id="13" name="Picture 2" descr="C:\Users\HP\Desktop\son slyt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835696" y="3645024"/>
              <a:ext cx="5448021" cy="1224136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>
            <a:spLocks noChangeArrowheads="1"/>
          </p:cNvSpPr>
          <p:nvPr/>
        </p:nvSpPr>
        <p:spPr bwMode="auto">
          <a:xfrm>
            <a:off x="0" y="0"/>
            <a:ext cx="189507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4400" b="1" dirty="0" smtClean="0">
                <a:solidFill>
                  <a:srgbClr val="00B0F0"/>
                </a:solidFill>
                <a:latin typeface="Calibri" pitchFamily="34" charset="0"/>
              </a:rPr>
              <a:t>[</a:t>
            </a:r>
            <a:r>
              <a:rPr lang="ru-RU" b="1" dirty="0">
                <a:latin typeface="Comic Sans MS" panose="030F0702030302020204" pitchFamily="66" charset="0"/>
              </a:rPr>
              <a:t>СЦЕНАРИЙ</a:t>
            </a:r>
            <a:r>
              <a:rPr lang="tr-TR" dirty="0" smtClean="0">
                <a:cs typeface="Arial" charset="0"/>
              </a:rPr>
              <a:t> </a:t>
            </a:r>
            <a:r>
              <a:rPr lang="tr-TR" sz="4400" b="1" dirty="0">
                <a:solidFill>
                  <a:srgbClr val="00B0F0"/>
                </a:solidFill>
                <a:latin typeface="Calibri" pitchFamily="34" charset="0"/>
              </a:rPr>
              <a:t>]</a:t>
            </a:r>
            <a:endParaRPr lang="tr-TR" dirty="0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b="1" dirty="0">
                <a:latin typeface="Comic Sans MS" pitchFamily="66" charset="0"/>
                <a:cs typeface="Arial" pitchFamily="34" charset="0"/>
              </a:rPr>
              <a:t>РИТМИЧЕСКАЯ ТЕРАПИЯ</a:t>
            </a:r>
            <a:endParaRPr lang="tr-TR" dirty="0"/>
          </a:p>
        </p:txBody>
      </p:sp>
      <p:graphicFrame>
        <p:nvGraphicFramePr>
          <p:cNvPr id="11" name="10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3573194"/>
              </p:ext>
            </p:extLst>
          </p:nvPr>
        </p:nvGraphicFramePr>
        <p:xfrm>
          <a:off x="150956" y="1389112"/>
          <a:ext cx="8842088" cy="304800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396708"/>
                <a:gridCol w="7445380"/>
              </a:tblGrid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/>
                        <a:t>СЦЕНАРИЙ</a:t>
                      </a:r>
                      <a:endParaRPr lang="tr-TR" sz="2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</a:pPr>
                      <a:r>
                        <a:rPr lang="ru-RU" sz="2000" dirty="0" smtClean="0"/>
                        <a:t>Место проведения игры будет</a:t>
                      </a:r>
                      <a:r>
                        <a:rPr lang="ru-RU" sz="2000" baseline="0" dirty="0" smtClean="0"/>
                        <a:t> проводится по числу участников</a:t>
                      </a:r>
                      <a:r>
                        <a:rPr lang="tr-TR" sz="2000" dirty="0" smtClean="0"/>
                        <a:t>. </a:t>
                      </a:r>
                      <a:r>
                        <a:rPr lang="ru-RU" sz="2000" dirty="0" smtClean="0"/>
                        <a:t>НА</a:t>
                      </a:r>
                      <a:r>
                        <a:rPr lang="ru-RU" sz="2000" baseline="0" dirty="0" smtClean="0"/>
                        <a:t> площадке будут инструменты такие как</a:t>
                      </a:r>
                      <a:r>
                        <a:rPr lang="tr-TR" sz="2000" dirty="0" smtClean="0"/>
                        <a:t>;  </a:t>
                      </a:r>
                      <a:r>
                        <a:rPr lang="ru-RU" sz="2000" dirty="0" smtClean="0"/>
                        <a:t>барабан</a:t>
                      </a:r>
                      <a:r>
                        <a:rPr lang="tr-TR" sz="2000" dirty="0" smtClean="0"/>
                        <a:t>, </a:t>
                      </a:r>
                      <a:r>
                        <a:rPr lang="ru-RU" sz="2000" dirty="0" err="1" smtClean="0"/>
                        <a:t>даф</a:t>
                      </a:r>
                      <a:r>
                        <a:rPr lang="ru-RU" sz="2000" dirty="0" smtClean="0"/>
                        <a:t>.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dirty="0" smtClean="0"/>
                        <a:t>Во время проведения игры участникам</a:t>
                      </a:r>
                      <a:r>
                        <a:rPr lang="ru-RU" sz="2000" baseline="0" dirty="0" smtClean="0"/>
                        <a:t> проведется обучающие уроки.</a:t>
                      </a:r>
                      <a:endParaRPr lang="tr-TR" sz="2000" dirty="0" smtClean="0"/>
                    </a:p>
                    <a:p>
                      <a:pPr marL="3175" indent="0">
                        <a:lnSpc>
                          <a:spcPct val="100000"/>
                        </a:lnSpc>
                        <a:buClr>
                          <a:srgbClr val="00B0F0"/>
                        </a:buClr>
                        <a:buFont typeface="Wingdings" pitchFamily="2" charset="2"/>
                        <a:buChar char="§"/>
                      </a:pPr>
                      <a:r>
                        <a:rPr lang="ru-RU" sz="2000" dirty="0" smtClean="0"/>
                        <a:t>Сначала</a:t>
                      </a:r>
                      <a:r>
                        <a:rPr lang="ru-RU" sz="2000" baseline="0" dirty="0" smtClean="0"/>
                        <a:t> команды будут играть на всех инструментах сами.</a:t>
                      </a:r>
                      <a:endParaRPr lang="tr-TR" sz="2000" baseline="0" dirty="0" smtClean="0"/>
                    </a:p>
                    <a:p>
                      <a:pPr marL="3175" indent="0">
                        <a:lnSpc>
                          <a:spcPct val="100000"/>
                        </a:lnSpc>
                        <a:buClr>
                          <a:srgbClr val="00B0F0"/>
                        </a:buClr>
                        <a:buFont typeface="Wingdings" pitchFamily="2" charset="2"/>
                        <a:buChar char="§"/>
                      </a:pPr>
                      <a:r>
                        <a:rPr lang="ru-RU" sz="2000" baseline="0" dirty="0" smtClean="0"/>
                        <a:t>После того, как они смогут найти тон и начать работать  в группе им дадут новые интересные инструменты</a:t>
                      </a:r>
                      <a:endParaRPr lang="tr-TR" sz="2000" baseline="0" dirty="0" smtClean="0"/>
                    </a:p>
                    <a:p>
                      <a:pPr marL="3175" indent="0">
                        <a:lnSpc>
                          <a:spcPct val="100000"/>
                        </a:lnSpc>
                        <a:buClr>
                          <a:srgbClr val="00B0F0"/>
                        </a:buClr>
                        <a:buFont typeface="Wingdings" pitchFamily="2" charset="2"/>
                        <a:buChar char="§"/>
                      </a:pPr>
                      <a:r>
                        <a:rPr lang="ru-RU" sz="2000" dirty="0" smtClean="0"/>
                        <a:t>Команды при помощи разных инструментов должны будут начать играть разные мелодии</a:t>
                      </a:r>
                      <a:endParaRPr lang="tr-TR" sz="2000" dirty="0"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+mn-lt"/>
                          <a:ea typeface="+mn-ea"/>
                          <a:cs typeface="+mn-cs"/>
                        </a:rPr>
                        <a:t>АКЦЕНТЫ</a:t>
                      </a:r>
                      <a:endParaRPr lang="tr-TR" sz="2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aseline="0" dirty="0" smtClean="0"/>
                        <a:t>Для того, чтобы работа шла интереснее и организованней, каждой команде представится время и обучение.</a:t>
                      </a:r>
                      <a:endParaRPr lang="en-US" sz="2000" dirty="0"/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07528"/>
            <a:ext cx="1728192" cy="73384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>
            <a:spLocks noChangeArrowheads="1"/>
          </p:cNvSpPr>
          <p:nvPr/>
        </p:nvSpPr>
        <p:spPr bwMode="auto">
          <a:xfrm>
            <a:off x="0" y="0"/>
            <a:ext cx="156164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4400" b="1" dirty="0" smtClean="0">
                <a:solidFill>
                  <a:srgbClr val="00B0F0"/>
                </a:solidFill>
                <a:latin typeface="Calibri" pitchFamily="34" charset="0"/>
              </a:rPr>
              <a:t>[</a:t>
            </a:r>
            <a:r>
              <a:rPr lang="ru-RU" b="1" dirty="0">
                <a:latin typeface="Comic Sans MS" panose="030F0702030302020204" pitchFamily="66" charset="0"/>
              </a:rPr>
              <a:t>ПОЛЬЗА</a:t>
            </a:r>
            <a:r>
              <a:rPr lang="tr-TR" sz="4400" b="1" dirty="0" smtClean="0">
                <a:solidFill>
                  <a:srgbClr val="00B0F0"/>
                </a:solidFill>
                <a:latin typeface="Calibri" pitchFamily="34" charset="0"/>
              </a:rPr>
              <a:t>]</a:t>
            </a:r>
            <a:endParaRPr lang="tr-TR" dirty="0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b="1" dirty="0">
                <a:latin typeface="Comic Sans MS" pitchFamily="66" charset="0"/>
                <a:cs typeface="Arial" pitchFamily="34" charset="0"/>
              </a:rPr>
              <a:t>РИТМИЧЕСКАЯ ТЕРАПИЯ</a:t>
            </a:r>
            <a:endParaRPr lang="tr-T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07528"/>
            <a:ext cx="1728192" cy="733840"/>
          </a:xfrm>
          <a:prstGeom prst="rect">
            <a:avLst/>
          </a:prstGeom>
        </p:spPr>
      </p:pic>
      <p:graphicFrame>
        <p:nvGraphicFramePr>
          <p:cNvPr id="12" name="11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529472"/>
              </p:ext>
            </p:extLst>
          </p:nvPr>
        </p:nvGraphicFramePr>
        <p:xfrm>
          <a:off x="371348" y="1340768"/>
          <a:ext cx="8401305" cy="357124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211896"/>
                <a:gridCol w="1773619"/>
                <a:gridCol w="2473706"/>
                <a:gridCol w="1942084"/>
              </a:tblGrid>
              <a:tr h="370840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ИГРЕ «</a:t>
                      </a:r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РИТМИЧЕСКАЯ ТЕРАПИЯ</a:t>
                      </a:r>
                      <a:r>
                        <a:rPr lang="ru-RU" sz="1800" b="1" i="0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  <a:r>
                        <a:rPr lang="ru-RU" sz="1800" b="1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ПРОЯВЛЯЮТСЯ СЛЕДУЮЩИЕ ЭЛЕМЕНТЫ</a:t>
                      </a:r>
                      <a:endParaRPr lang="tr-TR" b="1" dirty="0" smtClean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Общение </a:t>
                      </a:r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Взаимодействие</a:t>
                      </a:r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Управление командой </a:t>
                      </a:r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Выработка стратегии</a:t>
                      </a:r>
                      <a:endParaRPr lang="tr-TR" b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Уверенность в своих силах</a:t>
                      </a:r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Тайм менеджмент </a:t>
                      </a:r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Разнообразие мышления</a:t>
                      </a:r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Взаимодействие</a:t>
                      </a:r>
                      <a:endParaRPr lang="tr-TR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Поддержка и гармония</a:t>
                      </a:r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Доверие в команде</a:t>
                      </a:r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Сочувствие</a:t>
                      </a:r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Активный подход</a:t>
                      </a:r>
                      <a:endParaRPr lang="tr-TR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Эффективное решение проблемы</a:t>
                      </a:r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Мотивация</a:t>
                      </a:r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Постановка целей</a:t>
                      </a:r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Сплоченность команды</a:t>
                      </a:r>
                      <a:endParaRPr lang="tr-TR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Ориентированность на результат</a:t>
                      </a:r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Взаимопомощь</a:t>
                      </a:r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Разделение и ответственность</a:t>
                      </a:r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Лидерство</a:t>
                      </a:r>
                      <a:endParaRPr lang="tr-TR" b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b="1" dirty="0">
                <a:latin typeface="Comic Sans MS" pitchFamily="66" charset="0"/>
                <a:cs typeface="Arial" pitchFamily="34" charset="0"/>
              </a:rPr>
              <a:t>РИТМИЧЕСКАЯ ТЕРАПИЯ</a:t>
            </a:r>
            <a:endParaRPr lang="tr-TR" dirty="0"/>
          </a:p>
        </p:txBody>
      </p:sp>
      <p:sp>
        <p:nvSpPr>
          <p:cNvPr id="40" name="39 Metin kutusu"/>
          <p:cNvSpPr txBox="1">
            <a:spLocks noChangeArrowheads="1"/>
          </p:cNvSpPr>
          <p:nvPr/>
        </p:nvSpPr>
        <p:spPr bwMode="auto">
          <a:xfrm>
            <a:off x="534963" y="2987660"/>
            <a:ext cx="36095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 smtClean="0"/>
              <a:t>ОЗНАКОМЛЕНИЕ И РАЗОГРЕВ</a:t>
            </a:r>
            <a:endParaRPr lang="tr-TR" dirty="0"/>
          </a:p>
        </p:txBody>
      </p:sp>
      <p:sp>
        <p:nvSpPr>
          <p:cNvPr id="41" name="40 Metin kutusu"/>
          <p:cNvSpPr txBox="1">
            <a:spLocks noChangeArrowheads="1"/>
          </p:cNvSpPr>
          <p:nvPr/>
        </p:nvSpPr>
        <p:spPr bwMode="auto">
          <a:xfrm>
            <a:off x="5724128" y="5517232"/>
            <a:ext cx="13802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 smtClean="0"/>
              <a:t>И МУЗЫКА</a:t>
            </a:r>
            <a:endParaRPr lang="tr-TR" dirty="0"/>
          </a:p>
        </p:txBody>
      </p:sp>
      <p:sp>
        <p:nvSpPr>
          <p:cNvPr id="43" name="42 Metin kutusu"/>
          <p:cNvSpPr txBox="1">
            <a:spLocks noChangeArrowheads="1"/>
          </p:cNvSpPr>
          <p:nvPr/>
        </p:nvSpPr>
        <p:spPr bwMode="auto">
          <a:xfrm>
            <a:off x="871209" y="5579948"/>
            <a:ext cx="29370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 smtClean="0"/>
              <a:t>ОБУЧЕНИЕ И ПРАКТИКА</a:t>
            </a:r>
            <a:endParaRPr lang="tr-TR" dirty="0"/>
          </a:p>
        </p:txBody>
      </p:sp>
      <p:pic>
        <p:nvPicPr>
          <p:cNvPr id="2050" name="Picture 2" descr="C:\POZİTİF OUTDOOR\AKTİVİTE FOTO VE VİDEOLAR\Ritim Terapi cornelia diamond otel\KÜÇÜK\DSC0063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764704"/>
            <a:ext cx="3024336" cy="2263882"/>
          </a:xfrm>
          <a:prstGeom prst="rect">
            <a:avLst/>
          </a:prstGeom>
          <a:noFill/>
        </p:spPr>
      </p:pic>
      <p:pic>
        <p:nvPicPr>
          <p:cNvPr id="2054" name="Picture 6" descr="C:\POZİTİF OUTDOOR\AKTİVİTE FOTO VE VİDEOLAR\Ritim Terapi cornelia diamond otel\KÜÇÜK\DSC0061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9076" y="764704"/>
            <a:ext cx="3665332" cy="4824536"/>
          </a:xfrm>
          <a:prstGeom prst="rect">
            <a:avLst/>
          </a:prstGeom>
          <a:noFill/>
        </p:spPr>
      </p:pic>
      <p:pic>
        <p:nvPicPr>
          <p:cNvPr id="2055" name="Picture 7" descr="C:\POZİTİF OUTDOOR\AKTİVİTE FOTO VE VİDEOLAR\Ritim Terapi cornelia diamond otel\KÜÇÜK\DSC0064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3356992"/>
            <a:ext cx="3024336" cy="2263881"/>
          </a:xfrm>
          <a:prstGeom prst="rect">
            <a:avLst/>
          </a:prstGeom>
          <a:noFill/>
        </p:spPr>
      </p:pic>
      <p:pic>
        <p:nvPicPr>
          <p:cNvPr id="12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07528"/>
            <a:ext cx="1728192" cy="733840"/>
          </a:xfrm>
          <a:prstGeom prst="rect">
            <a:avLst/>
          </a:prstGeom>
        </p:spPr>
      </p:pic>
      <p:sp>
        <p:nvSpPr>
          <p:cNvPr id="11" name="10 Dikdörtgen"/>
          <p:cNvSpPr>
            <a:spLocks noChangeArrowheads="1"/>
          </p:cNvSpPr>
          <p:nvPr/>
        </p:nvSpPr>
        <p:spPr bwMode="auto">
          <a:xfrm>
            <a:off x="0" y="0"/>
            <a:ext cx="453201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4400" b="1" dirty="0" smtClean="0">
                <a:solidFill>
                  <a:srgbClr val="00B0F0"/>
                </a:solidFill>
                <a:latin typeface="Calibri" pitchFamily="34" charset="0"/>
              </a:rPr>
              <a:t>[</a:t>
            </a:r>
            <a:r>
              <a:rPr lang="ru-RU" b="1" dirty="0" smtClean="0">
                <a:latin typeface="Comic Sans MS" pitchFamily="66" charset="0"/>
                <a:cs typeface="Arial" charset="0"/>
              </a:rPr>
              <a:t>РИТМИЧЕСКАЯ ТЕРАПИЯ ЭТАПЫ</a:t>
            </a:r>
            <a:r>
              <a:rPr lang="tr-TR" sz="4400" b="1" dirty="0" smtClean="0">
                <a:solidFill>
                  <a:srgbClr val="00B0F0"/>
                </a:solidFill>
                <a:latin typeface="Calibri" pitchFamily="34" charset="0"/>
              </a:rPr>
              <a:t>]</a:t>
            </a:r>
            <a:endParaRPr lang="tr-TR" dirty="0">
              <a:solidFill>
                <a:srgbClr val="00B0F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3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>
            <a:spLocks noChangeArrowheads="1"/>
          </p:cNvSpPr>
          <p:nvPr/>
        </p:nvSpPr>
        <p:spPr bwMode="auto">
          <a:xfrm>
            <a:off x="0" y="0"/>
            <a:ext cx="452399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4400" b="1" dirty="0" smtClean="0">
                <a:solidFill>
                  <a:srgbClr val="00B0F0"/>
                </a:solidFill>
                <a:latin typeface="Calibri" pitchFamily="34" charset="0"/>
              </a:rPr>
              <a:t>[</a:t>
            </a:r>
            <a:r>
              <a:rPr lang="ru-RU" b="1" dirty="0">
                <a:latin typeface="Comic Sans MS" panose="030F0702030302020204" pitchFamily="66" charset="0"/>
              </a:rPr>
              <a:t>ЗНАКОМСТВО И ОТБОР КОМАНД</a:t>
            </a:r>
            <a:r>
              <a:rPr lang="tr-TR" sz="4400" b="1" dirty="0" smtClean="0">
                <a:solidFill>
                  <a:srgbClr val="00B0F0"/>
                </a:solidFill>
                <a:latin typeface="Calibri" pitchFamily="34" charset="0"/>
              </a:rPr>
              <a:t>]</a:t>
            </a:r>
            <a:endParaRPr lang="tr-TR" dirty="0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b="1" dirty="0">
                <a:latin typeface="Comic Sans MS" pitchFamily="66" charset="0"/>
                <a:cs typeface="Arial" pitchFamily="34" charset="0"/>
              </a:rPr>
              <a:t>РИТМИЧЕСКАЯ ТЕРАПИЯ</a:t>
            </a:r>
            <a:endParaRPr lang="tr-TR" dirty="0"/>
          </a:p>
        </p:txBody>
      </p:sp>
      <p:pic>
        <p:nvPicPr>
          <p:cNvPr id="12" name="Picture 2" descr="C:\POZİTİF OUTDOOR\AKTİVİTE FOTO VE VİDEOLAR\Ritim Terapi cornelia diamond otel\KÜÇÜK\DSC0063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949094"/>
            <a:ext cx="3384376" cy="2263882"/>
          </a:xfrm>
          <a:prstGeom prst="rect">
            <a:avLst/>
          </a:prstGeom>
          <a:noFill/>
        </p:spPr>
      </p:pic>
      <p:pic>
        <p:nvPicPr>
          <p:cNvPr id="3074" name="Picture 2" descr="C:\POZİTİF OUTDOOR\AKTİVİTE FOTO VE VİDEOLAR\Ritim Terapi cornelia diamond otel\KÜÇÜK\DSC0066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112" y="3356992"/>
            <a:ext cx="3384376" cy="2232247"/>
          </a:xfrm>
          <a:prstGeom prst="rect">
            <a:avLst/>
          </a:prstGeom>
          <a:noFill/>
        </p:spPr>
      </p:pic>
      <p:graphicFrame>
        <p:nvGraphicFramePr>
          <p:cNvPr id="10" name="9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588568"/>
              </p:ext>
            </p:extLst>
          </p:nvPr>
        </p:nvGraphicFramePr>
        <p:xfrm>
          <a:off x="107504" y="924168"/>
          <a:ext cx="5159896" cy="32969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15989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Цели</a:t>
                      </a:r>
                      <a:endParaRPr lang="tr-TR" b="1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Разогрев и информация по программе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Предоставление информации по активити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Знакомство участников команд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Уточнение состава команд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Знакомство участников с окружающей атмосферой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07528"/>
            <a:ext cx="1728192" cy="73384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>
            <a:spLocks noChangeArrowheads="1"/>
          </p:cNvSpPr>
          <p:nvPr/>
        </p:nvSpPr>
        <p:spPr bwMode="auto">
          <a:xfrm>
            <a:off x="0" y="0"/>
            <a:ext cx="389882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4400" b="1" dirty="0" smtClean="0">
                <a:solidFill>
                  <a:srgbClr val="00B0F0"/>
                </a:solidFill>
                <a:latin typeface="Calibri" pitchFamily="34" charset="0"/>
              </a:rPr>
              <a:t>[</a:t>
            </a:r>
            <a:r>
              <a:rPr lang="ru-RU" b="1" dirty="0" smtClean="0">
                <a:latin typeface="Comic Sans MS" pitchFamily="66" charset="0"/>
                <a:cs typeface="Arial" charset="0"/>
              </a:rPr>
              <a:t>ТЕОРЕТИЧЕСКОЕ ОБУЧЕНИЕ</a:t>
            </a:r>
            <a:r>
              <a:rPr lang="tr-TR" sz="4400" b="1" dirty="0" smtClean="0">
                <a:solidFill>
                  <a:srgbClr val="00B0F0"/>
                </a:solidFill>
                <a:latin typeface="Calibri" pitchFamily="34" charset="0"/>
              </a:rPr>
              <a:t>]</a:t>
            </a:r>
            <a:endParaRPr lang="tr-TR" dirty="0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b="1" dirty="0">
                <a:latin typeface="Comic Sans MS" pitchFamily="66" charset="0"/>
                <a:cs typeface="Arial" pitchFamily="34" charset="0"/>
              </a:rPr>
              <a:t>РИТМИЧЕСКАЯ ТЕРАПИЯ</a:t>
            </a:r>
            <a:endParaRPr lang="tr-TR" dirty="0"/>
          </a:p>
        </p:txBody>
      </p:sp>
      <p:pic>
        <p:nvPicPr>
          <p:cNvPr id="4098" name="Picture 2" descr="C:\POZİTİF OUTDOOR\AKTİVİTE FOTO VE VİDEOLAR\Ritim Terapi cornelia diamond otel\KÜÇÜK\DSC0064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908720"/>
            <a:ext cx="3312368" cy="2376264"/>
          </a:xfrm>
          <a:prstGeom prst="rect">
            <a:avLst/>
          </a:prstGeom>
          <a:noFill/>
        </p:spPr>
      </p:pic>
      <p:pic>
        <p:nvPicPr>
          <p:cNvPr id="4099" name="Picture 3" descr="C:\POZİTİF OUTDOOR\AKTİVİTE FOTO VE VİDEOLAR\Ritim Terapi cornelia diamond otel\KÜÇÜK\DSC0063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4" y="3429000"/>
            <a:ext cx="3312368" cy="2376264"/>
          </a:xfrm>
          <a:prstGeom prst="rect">
            <a:avLst/>
          </a:prstGeom>
          <a:noFill/>
        </p:spPr>
      </p:pic>
      <p:graphicFrame>
        <p:nvGraphicFramePr>
          <p:cNvPr id="10" name="9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4539420"/>
              </p:ext>
            </p:extLst>
          </p:nvPr>
        </p:nvGraphicFramePr>
        <p:xfrm>
          <a:off x="107504" y="895321"/>
          <a:ext cx="5159896" cy="469391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15989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Цели</a:t>
                      </a:r>
                      <a:endParaRPr lang="tr-T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2D05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dirty="0" smtClean="0"/>
                        <a:t>Участникам</a:t>
                      </a:r>
                      <a:r>
                        <a:rPr lang="ru-RU" baseline="0" dirty="0" smtClean="0"/>
                        <a:t> будут давать теоретическое обучение игры на инструментах.</a:t>
                      </a:r>
                      <a:endParaRPr lang="tr-TR" dirty="0" smtClean="0"/>
                    </a:p>
                    <a:p>
                      <a:pPr>
                        <a:buClr>
                          <a:srgbClr val="92D050"/>
                        </a:buClr>
                        <a:buFont typeface="Wingdings" pitchFamily="2" charset="2"/>
                        <a:buNone/>
                      </a:pPr>
                      <a:r>
                        <a:rPr lang="ru-RU" dirty="0" smtClean="0"/>
                        <a:t>Каждая команда будет играть на разных инструментах,</a:t>
                      </a:r>
                      <a:r>
                        <a:rPr lang="ru-RU" baseline="0" dirty="0" smtClean="0"/>
                        <a:t> поэтому начальное обучение им необходимо.</a:t>
                      </a:r>
                      <a:endParaRPr lang="tr-TR" sz="18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Польза</a:t>
                      </a:r>
                      <a:endParaRPr lang="tr-T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Командная работа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Общение 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Clr>
                          <a:srgbClr val="00B0F0"/>
                        </a:buClr>
                        <a:buFont typeface="Wingdings" pitchFamily="2" charset="2"/>
                        <a:buChar char="§"/>
                      </a:pPr>
                      <a:r>
                        <a:rPr lang="ru-RU" sz="1800" dirty="0" smtClean="0"/>
                        <a:t>Эстетические размышление</a:t>
                      </a:r>
                      <a:endParaRPr lang="tr-TR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Обмен идеями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Взаимодействие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Clr>
                          <a:srgbClr val="00B0F0"/>
                        </a:buClr>
                        <a:buFont typeface="Wingdings" pitchFamily="2" charset="2"/>
                        <a:buChar char="§"/>
                      </a:pPr>
                      <a:r>
                        <a:rPr lang="ru-RU" sz="1800" dirty="0" smtClean="0"/>
                        <a:t>Помощь</a:t>
                      </a:r>
                      <a:endParaRPr lang="tr-TR" sz="18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07528"/>
            <a:ext cx="1728192" cy="73384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>
            <a:spLocks noChangeArrowheads="1"/>
          </p:cNvSpPr>
          <p:nvPr/>
        </p:nvSpPr>
        <p:spPr bwMode="auto">
          <a:xfrm>
            <a:off x="0" y="0"/>
            <a:ext cx="184537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4400" b="1" dirty="0" smtClean="0">
                <a:solidFill>
                  <a:srgbClr val="00B0F0"/>
                </a:solidFill>
                <a:latin typeface="Calibri" pitchFamily="34" charset="0"/>
              </a:rPr>
              <a:t>[</a:t>
            </a:r>
            <a:r>
              <a:rPr lang="ru-RU" b="1" dirty="0" smtClean="0">
                <a:latin typeface="Comic Sans MS" pitchFamily="66" charset="0"/>
                <a:cs typeface="Arial" charset="0"/>
              </a:rPr>
              <a:t>ПРАКТИКА</a:t>
            </a:r>
            <a:r>
              <a:rPr lang="tr-TR" sz="4400" b="1" dirty="0" smtClean="0">
                <a:solidFill>
                  <a:srgbClr val="00B0F0"/>
                </a:solidFill>
                <a:latin typeface="Calibri" pitchFamily="34" charset="0"/>
              </a:rPr>
              <a:t>]</a:t>
            </a:r>
            <a:endParaRPr lang="tr-TR" dirty="0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b="1" dirty="0">
                <a:latin typeface="Comic Sans MS" pitchFamily="66" charset="0"/>
                <a:cs typeface="Arial" pitchFamily="34" charset="0"/>
              </a:rPr>
              <a:t>РИТМИЧЕСКАЯ ТЕРАПИЯ</a:t>
            </a:r>
            <a:endParaRPr lang="tr-TR" dirty="0"/>
          </a:p>
        </p:txBody>
      </p:sp>
      <p:pic>
        <p:nvPicPr>
          <p:cNvPr id="5122" name="Picture 2" descr="C:\POZİTİF OUTDOOR\AKTİVİTE FOTO VE VİDEOLAR\Ritim Terapi cornelia diamond otel\KÜÇÜK\DSC0061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920254"/>
            <a:ext cx="3384376" cy="2364730"/>
          </a:xfrm>
          <a:prstGeom prst="rect">
            <a:avLst/>
          </a:prstGeom>
          <a:noFill/>
        </p:spPr>
      </p:pic>
      <p:pic>
        <p:nvPicPr>
          <p:cNvPr id="5123" name="Picture 3" descr="C:\POZİTİF OUTDOOR\AKTİVİTE FOTO VE VİDEOLAR\Ritim Terapi cornelia diamond otel\KÜÇÜK\DSC0064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4" y="3501008"/>
            <a:ext cx="3384376" cy="2376264"/>
          </a:xfrm>
          <a:prstGeom prst="rect">
            <a:avLst/>
          </a:prstGeom>
          <a:noFill/>
        </p:spPr>
      </p:pic>
      <p:graphicFrame>
        <p:nvGraphicFramePr>
          <p:cNvPr id="10" name="9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1772487"/>
              </p:ext>
            </p:extLst>
          </p:nvPr>
        </p:nvGraphicFramePr>
        <p:xfrm>
          <a:off x="107504" y="881608"/>
          <a:ext cx="5159896" cy="44196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15989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Цели</a:t>
                      </a:r>
                      <a:endParaRPr lang="tr-T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Каждый участник</a:t>
                      </a:r>
                      <a:r>
                        <a:rPr lang="ru-RU" baseline="0" dirty="0" smtClean="0"/>
                        <a:t> сможет сыграть на любом инструменте.</a:t>
                      </a:r>
                      <a:endParaRPr lang="tr-TR" dirty="0" smtClean="0"/>
                    </a:p>
                    <a:p>
                      <a:r>
                        <a:rPr lang="ru-RU" dirty="0" smtClean="0"/>
                        <a:t>При помощи обучения каждый участник и команды</a:t>
                      </a:r>
                      <a:r>
                        <a:rPr lang="ru-RU" baseline="0" dirty="0" smtClean="0"/>
                        <a:t> смогут сыграть разные мелодии.</a:t>
                      </a:r>
                      <a:endParaRPr lang="tr-TR" sz="18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Польза</a:t>
                      </a:r>
                      <a:endParaRPr lang="tr-T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Командная работа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Общение 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Clr>
                          <a:srgbClr val="00B0F0"/>
                        </a:buClr>
                        <a:buFont typeface="Wingdings" pitchFamily="2" charset="2"/>
                        <a:buChar char="§"/>
                      </a:pPr>
                      <a:r>
                        <a:rPr lang="ru-RU" sz="1800" dirty="0" smtClean="0"/>
                        <a:t>Эстетические размышление</a:t>
                      </a:r>
                      <a:endParaRPr lang="tr-TR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Обмен идеями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Взаимодействие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Clr>
                          <a:srgbClr val="00B0F0"/>
                        </a:buClr>
                        <a:buFont typeface="Wingdings" pitchFamily="2" charset="2"/>
                        <a:buChar char="§"/>
                      </a:pPr>
                      <a:r>
                        <a:rPr lang="ru-RU" sz="1800" dirty="0" smtClean="0"/>
                        <a:t>Групповая</a:t>
                      </a:r>
                      <a:r>
                        <a:rPr lang="ru-RU" sz="1800" baseline="0" dirty="0" smtClean="0"/>
                        <a:t> помощь</a:t>
                      </a:r>
                      <a:endParaRPr lang="tr-TR" sz="18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07528"/>
            <a:ext cx="1728192" cy="73384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>
            <a:spLocks noChangeArrowheads="1"/>
          </p:cNvSpPr>
          <p:nvPr/>
        </p:nvSpPr>
        <p:spPr bwMode="auto">
          <a:xfrm>
            <a:off x="0" y="0"/>
            <a:ext cx="187743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4400" b="1" dirty="0" smtClean="0">
                <a:solidFill>
                  <a:srgbClr val="00B0F0"/>
                </a:solidFill>
                <a:latin typeface="Calibri" pitchFamily="34" charset="0"/>
              </a:rPr>
              <a:t>[</a:t>
            </a:r>
            <a:r>
              <a:rPr lang="ru-RU" b="1" dirty="0" smtClean="0">
                <a:latin typeface="Comic Sans MS" pitchFamily="66" charset="0"/>
                <a:cs typeface="Arial" charset="0"/>
              </a:rPr>
              <a:t>И МУЗЫКА</a:t>
            </a:r>
            <a:r>
              <a:rPr lang="tr-TR" sz="4400" b="1" dirty="0" smtClean="0">
                <a:solidFill>
                  <a:srgbClr val="00B0F0"/>
                </a:solidFill>
                <a:latin typeface="Calibri" pitchFamily="34" charset="0"/>
              </a:rPr>
              <a:t>]</a:t>
            </a:r>
            <a:endParaRPr lang="tr-TR" dirty="0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b="1" dirty="0">
                <a:latin typeface="Comic Sans MS" pitchFamily="66" charset="0"/>
                <a:cs typeface="Arial" pitchFamily="34" charset="0"/>
              </a:rPr>
              <a:t>РИТМИЧЕСКАЯ ТЕРАПИЯ</a:t>
            </a:r>
            <a:endParaRPr lang="tr-TR" dirty="0"/>
          </a:p>
        </p:txBody>
      </p:sp>
      <p:pic>
        <p:nvPicPr>
          <p:cNvPr id="6146" name="Picture 2" descr="C:\POZİTİF OUTDOOR\AKTİVİTE FOTO VE VİDEOLAR\Ritim Terapi cornelia diamond otel\KÜÇÜK\DSC0060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919838"/>
            <a:ext cx="3312368" cy="2293138"/>
          </a:xfrm>
          <a:prstGeom prst="rect">
            <a:avLst/>
          </a:prstGeom>
          <a:noFill/>
        </p:spPr>
      </p:pic>
      <p:pic>
        <p:nvPicPr>
          <p:cNvPr id="6149" name="Picture 5" descr="C:\POZİTİF OUTDOOR\AKTİVİTE FOTO VE VİDEOLAR\Ritim Terapi cornelia diamond otel\KÜÇÜK\DSC0061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4" y="3356992"/>
            <a:ext cx="3312368" cy="2304256"/>
          </a:xfrm>
          <a:prstGeom prst="rect">
            <a:avLst/>
          </a:prstGeom>
          <a:noFill/>
        </p:spPr>
      </p:pic>
      <p:graphicFrame>
        <p:nvGraphicFramePr>
          <p:cNvPr id="10" name="9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506371"/>
              </p:ext>
            </p:extLst>
          </p:nvPr>
        </p:nvGraphicFramePr>
        <p:xfrm>
          <a:off x="107504" y="855961"/>
          <a:ext cx="5159896" cy="401319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15989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Цели</a:t>
                      </a:r>
                      <a:endParaRPr lang="tr-T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Каждая</a:t>
                      </a:r>
                      <a:r>
                        <a:rPr lang="ru-RU" baseline="0" dirty="0" smtClean="0"/>
                        <a:t> команда будет играть свою мелодию. Профессиональные судья решат чья команда справилась с задачей лучше всего.</a:t>
                      </a:r>
                      <a:endParaRPr lang="tr-TR" sz="18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Польза</a:t>
                      </a:r>
                      <a:endParaRPr lang="tr-T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Командная работа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Общение 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Clr>
                          <a:srgbClr val="00B0F0"/>
                        </a:buClr>
                        <a:buFont typeface="Wingdings" pitchFamily="2" charset="2"/>
                        <a:buChar char="§"/>
                      </a:pPr>
                      <a:r>
                        <a:rPr lang="ru-RU" sz="1800" dirty="0" smtClean="0"/>
                        <a:t>Эстетические размышление</a:t>
                      </a:r>
                      <a:endParaRPr lang="tr-TR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Обмен идеями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Взаимодействие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07528"/>
            <a:ext cx="1728192" cy="73384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>
            <a:spLocks noChangeArrowheads="1"/>
          </p:cNvSpPr>
          <p:nvPr/>
        </p:nvSpPr>
        <p:spPr bwMode="auto">
          <a:xfrm>
            <a:off x="0" y="0"/>
            <a:ext cx="397256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4400" b="1" dirty="0" smtClean="0">
                <a:solidFill>
                  <a:srgbClr val="00B0F0"/>
                </a:solidFill>
                <a:latin typeface="Calibri" pitchFamily="34" charset="0"/>
              </a:rPr>
              <a:t>[</a:t>
            </a:r>
            <a:r>
              <a:rPr lang="ru-RU" b="1" dirty="0">
                <a:latin typeface="Comic Sans MS" panose="030F0702030302020204" pitchFamily="66" charset="0"/>
              </a:rPr>
              <a:t>ИСПОЛНИТЕЛЬНАЯ ГРУППА</a:t>
            </a:r>
            <a:r>
              <a:rPr lang="tr-TR" sz="4400" b="1" dirty="0" smtClean="0">
                <a:solidFill>
                  <a:srgbClr val="00B0F0"/>
                </a:solidFill>
                <a:latin typeface="Calibri" pitchFamily="34" charset="0"/>
              </a:rPr>
              <a:t>]</a:t>
            </a:r>
            <a:endParaRPr lang="tr-TR" dirty="0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b="1" dirty="0">
                <a:latin typeface="Comic Sans MS" pitchFamily="66" charset="0"/>
                <a:cs typeface="Arial" pitchFamily="34" charset="0"/>
              </a:rPr>
              <a:t>РИТМИЧЕСКАЯ ТЕРАПИЯ</a:t>
            </a:r>
            <a:endParaRPr lang="tr-TR" dirty="0"/>
          </a:p>
        </p:txBody>
      </p:sp>
      <p:pic>
        <p:nvPicPr>
          <p:cNvPr id="11" name="Picture 2" descr="http://www.sportscorpelite.com/uploaded/team_building_hand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3356386"/>
            <a:ext cx="2334281" cy="28089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171" name="Picture 3" descr="C:\POZİTİF OUTDOOR\AKTİVİTE FOTO VE VİDEOLAR\Ritim Terapi cornelia diamond otel\KÜÇÜK\DSC0063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4" y="921503"/>
            <a:ext cx="3312368" cy="2291473"/>
          </a:xfrm>
          <a:prstGeom prst="rect">
            <a:avLst/>
          </a:prstGeom>
          <a:noFill/>
        </p:spPr>
      </p:pic>
      <p:graphicFrame>
        <p:nvGraphicFramePr>
          <p:cNvPr id="10" name="9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690484"/>
              </p:ext>
            </p:extLst>
          </p:nvPr>
        </p:nvGraphicFramePr>
        <p:xfrm>
          <a:off x="107504" y="913369"/>
          <a:ext cx="5159896" cy="339343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15989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Организаторская группа</a:t>
                      </a:r>
                      <a:endParaRPr lang="tr-TR" b="1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176213" indent="-176213">
                        <a:buClr>
                          <a:srgbClr val="00B0F0"/>
                        </a:buClr>
                        <a:buFont typeface="Wingdings" pitchFamily="2" charset="2"/>
                        <a:buChar char="§"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Контроль команд и времени</a:t>
                      </a:r>
                      <a:endParaRPr lang="tr-TR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6213" indent="-176213">
                        <a:buClr>
                          <a:srgbClr val="00B0F0"/>
                        </a:buClr>
                        <a:buFont typeface="Wingdings" pitchFamily="2" charset="2"/>
                        <a:buChar char="§"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Обеспечение правильной работы всего мероприятия</a:t>
                      </a:r>
                      <a:endParaRPr lang="tr-TR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6213" indent="-176213">
                        <a:buClr>
                          <a:srgbClr val="00B0F0"/>
                        </a:buClr>
                        <a:buFont typeface="Wingdings" pitchFamily="2" charset="2"/>
                        <a:buChar char="§"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Контроль за исполнением правил</a:t>
                      </a:r>
                      <a:endParaRPr lang="tr-TR" dirty="0" smtClean="0">
                        <a:cs typeface="Arial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Ответственный за проведение игры</a:t>
                      </a:r>
                      <a:endParaRPr lang="tr-T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Clr>
                          <a:srgbClr val="00B0F0"/>
                        </a:buClr>
                        <a:buFont typeface="Wingdings" pitchFamily="2" charset="2"/>
                        <a:buChar char="§"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Руководство команд</a:t>
                      </a:r>
                      <a:endParaRPr lang="tr-TR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Clr>
                          <a:srgbClr val="00B0F0"/>
                        </a:buClr>
                        <a:buFont typeface="Wingdings" pitchFamily="2" charset="2"/>
                        <a:buChar char="§"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Уверенность в высокой мотивации команд</a:t>
                      </a:r>
                      <a:endParaRPr lang="tr-TR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Clr>
                          <a:srgbClr val="00B0F0"/>
                        </a:buClr>
                        <a:buFont typeface="Wingdings" pitchFamily="2" charset="2"/>
                        <a:buChar char="§"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Контроль за параллельным исполнением этапов командами</a:t>
                      </a:r>
                      <a:endParaRPr lang="tr-TR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Clr>
                          <a:srgbClr val="00B0F0"/>
                        </a:buClr>
                        <a:buFont typeface="Wingdings" pitchFamily="2" charset="2"/>
                        <a:buChar char="§"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Оценка работы команд</a:t>
                      </a:r>
                      <a:endParaRPr lang="tr-TR" dirty="0" smtClean="0"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07528"/>
            <a:ext cx="1728192" cy="73384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4260</TotalTime>
  <Words>462</Words>
  <Application>Microsoft Macintosh PowerPoint</Application>
  <PresentationFormat>On-screen Show (4:3)</PresentationFormat>
  <Paragraphs>133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Ofis Teması</vt:lpstr>
      <vt:lpstr>РИТМИЧЕСКАЯ ТЕРАПИЯ КОМАНДНАЯ ИГРА 2015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user</dc:creator>
  <cp:lastModifiedBy>Yasin Aygündüz</cp:lastModifiedBy>
  <cp:revision>409</cp:revision>
  <dcterms:modified xsi:type="dcterms:W3CDTF">2015-07-31T11:34:25Z</dcterms:modified>
</cp:coreProperties>
</file>