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39" r:id="rId3"/>
    <p:sldId id="273" r:id="rId4"/>
    <p:sldId id="289" r:id="rId5"/>
    <p:sldId id="326" r:id="rId6"/>
    <p:sldId id="315" r:id="rId7"/>
    <p:sldId id="327" r:id="rId8"/>
    <p:sldId id="325" r:id="rId9"/>
    <p:sldId id="344" r:id="rId10"/>
    <p:sldId id="307" r:id="rId11"/>
    <p:sldId id="296" r:id="rId12"/>
    <p:sldId id="298" r:id="rId13"/>
    <p:sldId id="299" r:id="rId14"/>
    <p:sldId id="300" r:id="rId15"/>
    <p:sldId id="302" r:id="rId16"/>
    <p:sldId id="303" r:id="rId17"/>
    <p:sldId id="304" r:id="rId18"/>
    <p:sldId id="311" r:id="rId19"/>
    <p:sldId id="312" r:id="rId20"/>
    <p:sldId id="316" r:id="rId21"/>
    <p:sldId id="317" r:id="rId22"/>
    <p:sldId id="318" r:id="rId23"/>
    <p:sldId id="319" r:id="rId24"/>
    <p:sldId id="320" r:id="rId25"/>
    <p:sldId id="321" r:id="rId26"/>
    <p:sldId id="328" r:id="rId27"/>
    <p:sldId id="329" r:id="rId28"/>
    <p:sldId id="330" r:id="rId29"/>
    <p:sldId id="331" r:id="rId30"/>
    <p:sldId id="332" r:id="rId31"/>
    <p:sldId id="333" r:id="rId32"/>
    <p:sldId id="334" r:id="rId33"/>
    <p:sldId id="335" r:id="rId34"/>
    <p:sldId id="336" r:id="rId35"/>
    <p:sldId id="346" r:id="rId36"/>
    <p:sldId id="281" r:id="rId37"/>
    <p:sldId id="348" r:id="rId38"/>
    <p:sldId id="349" r:id="rId39"/>
    <p:sldId id="347" r:id="rId40"/>
    <p:sldId id="342" r:id="rId41"/>
    <p:sldId id="340" r:id="rId42"/>
    <p:sldId id="341"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24" autoAdjust="0"/>
  </p:normalViewPr>
  <p:slideViewPr>
    <p:cSldViewPr>
      <p:cViewPr varScale="1">
        <p:scale>
          <a:sx n="96" d="100"/>
          <a:sy n="96" d="100"/>
        </p:scale>
        <p:origin x="-13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08381-6650-4727-915D-83A439DB7C92}"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B53FBAD6-FC00-4A32-9AAC-EFA4D1209B58}">
      <dgm:prSet phldrT="[Metin]"/>
      <dgm:spPr/>
      <dgm:t>
        <a:bodyPr/>
        <a:lstStyle/>
        <a:p>
          <a:endParaRPr lang="tr-TR" dirty="0" smtClean="0"/>
        </a:p>
        <a:p>
          <a:r>
            <a:rPr lang="tr-TR" dirty="0" smtClean="0"/>
            <a:t>A GAME STATION</a:t>
          </a:r>
          <a:endParaRPr lang="tr-TR" dirty="0"/>
        </a:p>
      </dgm:t>
    </dgm:pt>
    <dgm:pt modelId="{B3A1072C-07D8-473C-A8CF-8F65FFA87A2B}" type="parTrans" cxnId="{0188A546-F161-4D14-A020-6E76CD415473}">
      <dgm:prSet/>
      <dgm:spPr/>
      <dgm:t>
        <a:bodyPr/>
        <a:lstStyle/>
        <a:p>
          <a:endParaRPr lang="tr-TR"/>
        </a:p>
      </dgm:t>
    </dgm:pt>
    <dgm:pt modelId="{2D34DF46-98F4-4010-B399-FD0AB9F00502}" type="sibTrans" cxnId="{0188A546-F161-4D14-A020-6E76CD415473}">
      <dgm:prSet/>
      <dgm:spPr/>
      <dgm:t>
        <a:bodyPr/>
        <a:lstStyle/>
        <a:p>
          <a:endParaRPr lang="tr-TR"/>
        </a:p>
      </dgm:t>
    </dgm:pt>
    <dgm:pt modelId="{FE265C7A-01F3-4CE7-9B1C-F17155F48136}">
      <dgm:prSet phldrT="[Metin]"/>
      <dgm:spPr/>
      <dgm:t>
        <a:bodyPr/>
        <a:lstStyle/>
        <a:p>
          <a:r>
            <a:rPr lang="tr-TR" dirty="0" smtClean="0"/>
            <a:t>C  GAME STATION</a:t>
          </a:r>
          <a:endParaRPr lang="tr-TR" dirty="0"/>
        </a:p>
      </dgm:t>
    </dgm:pt>
    <dgm:pt modelId="{44E98B1C-C151-4539-82A4-D2F85A83BA5D}" type="parTrans" cxnId="{549C504D-54F3-4D72-8822-54314160A865}">
      <dgm:prSet/>
      <dgm:spPr/>
      <dgm:t>
        <a:bodyPr/>
        <a:lstStyle/>
        <a:p>
          <a:endParaRPr lang="tr-TR"/>
        </a:p>
      </dgm:t>
    </dgm:pt>
    <dgm:pt modelId="{84911F11-A622-4572-B35B-8492F27EE0C5}" type="sibTrans" cxnId="{549C504D-54F3-4D72-8822-54314160A865}">
      <dgm:prSet/>
      <dgm:spPr/>
      <dgm:t>
        <a:bodyPr/>
        <a:lstStyle/>
        <a:p>
          <a:endParaRPr lang="tr-TR"/>
        </a:p>
      </dgm:t>
    </dgm:pt>
    <dgm:pt modelId="{E9EF276F-E606-4F29-B9B1-1486AC8BC1E9}">
      <dgm:prSet phldrT="[Metin]"/>
      <dgm:spPr/>
      <dgm:t>
        <a:bodyPr/>
        <a:lstStyle/>
        <a:p>
          <a:r>
            <a:rPr lang="tr-TR" dirty="0" smtClean="0"/>
            <a:t>D  GAME STATION</a:t>
          </a:r>
          <a:endParaRPr lang="tr-TR" dirty="0"/>
        </a:p>
      </dgm:t>
    </dgm:pt>
    <dgm:pt modelId="{54CA1C77-71C8-4C9F-A270-E698CD4DDD80}" type="parTrans" cxnId="{A3C0DCFE-8198-4530-A244-84ADA416A543}">
      <dgm:prSet/>
      <dgm:spPr/>
      <dgm:t>
        <a:bodyPr/>
        <a:lstStyle/>
        <a:p>
          <a:endParaRPr lang="tr-TR"/>
        </a:p>
      </dgm:t>
    </dgm:pt>
    <dgm:pt modelId="{842E037E-3F7C-4004-9CD0-CF694188BC8F}" type="sibTrans" cxnId="{A3C0DCFE-8198-4530-A244-84ADA416A543}">
      <dgm:prSet/>
      <dgm:spPr/>
      <dgm:t>
        <a:bodyPr/>
        <a:lstStyle/>
        <a:p>
          <a:endParaRPr lang="tr-TR"/>
        </a:p>
      </dgm:t>
    </dgm:pt>
    <dgm:pt modelId="{ABD20EE6-3ECD-4AB2-B61E-521144DBCEAD}">
      <dgm:prSet phldrT="[Metin]"/>
      <dgm:spPr/>
      <dgm:t>
        <a:bodyPr/>
        <a:lstStyle/>
        <a:p>
          <a:r>
            <a:rPr lang="tr-TR" dirty="0" smtClean="0"/>
            <a:t>E  GAME STATION</a:t>
          </a:r>
          <a:endParaRPr lang="tr-TR" dirty="0"/>
        </a:p>
      </dgm:t>
    </dgm:pt>
    <dgm:pt modelId="{6974547B-24A6-4B73-AB25-8A5B7AD44769}" type="parTrans" cxnId="{02F3B53A-5018-4498-8EF1-DB1875F0AA50}">
      <dgm:prSet/>
      <dgm:spPr/>
      <dgm:t>
        <a:bodyPr/>
        <a:lstStyle/>
        <a:p>
          <a:endParaRPr lang="tr-TR"/>
        </a:p>
      </dgm:t>
    </dgm:pt>
    <dgm:pt modelId="{D31168B9-8228-4D8C-B0FA-D4511BB56AB3}" type="sibTrans" cxnId="{02F3B53A-5018-4498-8EF1-DB1875F0AA50}">
      <dgm:prSet/>
      <dgm:spPr/>
      <dgm:t>
        <a:bodyPr/>
        <a:lstStyle/>
        <a:p>
          <a:endParaRPr lang="tr-TR"/>
        </a:p>
      </dgm:t>
    </dgm:pt>
    <dgm:pt modelId="{0DB4CB12-CF44-42CB-9AD2-426F676A5FD3}">
      <dgm:prSet phldrT="[Metin]"/>
      <dgm:spPr/>
      <dgm:t>
        <a:bodyPr/>
        <a:lstStyle/>
        <a:p>
          <a:r>
            <a:rPr lang="tr-TR" dirty="0" smtClean="0"/>
            <a:t>F GAME STATION</a:t>
          </a:r>
          <a:endParaRPr lang="tr-TR" dirty="0"/>
        </a:p>
      </dgm:t>
    </dgm:pt>
    <dgm:pt modelId="{CAEC6449-559E-449A-AA5A-B8270698ED42}" type="parTrans" cxnId="{2A3156B1-C6E5-43E2-AEBC-4A3D46F9F03E}">
      <dgm:prSet/>
      <dgm:spPr/>
      <dgm:t>
        <a:bodyPr/>
        <a:lstStyle/>
        <a:p>
          <a:endParaRPr lang="tr-TR"/>
        </a:p>
      </dgm:t>
    </dgm:pt>
    <dgm:pt modelId="{87F5117B-0AAA-4484-ABEC-3FE246010E00}" type="sibTrans" cxnId="{2A3156B1-C6E5-43E2-AEBC-4A3D46F9F03E}">
      <dgm:prSet/>
      <dgm:spPr/>
      <dgm:t>
        <a:bodyPr/>
        <a:lstStyle/>
        <a:p>
          <a:endParaRPr lang="tr-TR"/>
        </a:p>
      </dgm:t>
    </dgm:pt>
    <dgm:pt modelId="{A5AC0BD8-98F7-4A42-A088-FD251E4BCD8F}">
      <dgm:prSet/>
      <dgm:spPr/>
      <dgm:t>
        <a:bodyPr/>
        <a:lstStyle/>
        <a:p>
          <a:r>
            <a:rPr lang="tr-TR" dirty="0" smtClean="0"/>
            <a:t>B  GAME STATION</a:t>
          </a:r>
          <a:endParaRPr lang="tr-TR" dirty="0"/>
        </a:p>
      </dgm:t>
    </dgm:pt>
    <dgm:pt modelId="{5F260CA3-2EC8-4E70-A6C7-40B5B1356921}" type="parTrans" cxnId="{93FE5251-63B9-4CD5-AFE5-7B5D40B3BE87}">
      <dgm:prSet/>
      <dgm:spPr/>
      <dgm:t>
        <a:bodyPr/>
        <a:lstStyle/>
        <a:p>
          <a:endParaRPr lang="tr-TR"/>
        </a:p>
      </dgm:t>
    </dgm:pt>
    <dgm:pt modelId="{54E157CB-04D8-4A85-AA52-A8F0C492DE6D}" type="sibTrans" cxnId="{93FE5251-63B9-4CD5-AFE5-7B5D40B3BE87}">
      <dgm:prSet/>
      <dgm:spPr/>
      <dgm:t>
        <a:bodyPr/>
        <a:lstStyle/>
        <a:p>
          <a:endParaRPr lang="tr-TR"/>
        </a:p>
      </dgm:t>
    </dgm:pt>
    <dgm:pt modelId="{4CBB96D2-32B7-47CB-B3F9-22067FAEA358}" type="pres">
      <dgm:prSet presAssocID="{DA708381-6650-4727-915D-83A439DB7C92}" presName="cycle" presStyleCnt="0">
        <dgm:presLayoutVars>
          <dgm:dir/>
          <dgm:resizeHandles val="exact"/>
        </dgm:presLayoutVars>
      </dgm:prSet>
      <dgm:spPr/>
      <dgm:t>
        <a:bodyPr/>
        <a:lstStyle/>
        <a:p>
          <a:endParaRPr lang="tr-TR"/>
        </a:p>
      </dgm:t>
    </dgm:pt>
    <dgm:pt modelId="{82DE0882-E860-4653-92B0-758267D74C06}" type="pres">
      <dgm:prSet presAssocID="{B53FBAD6-FC00-4A32-9AAC-EFA4D1209B58}" presName="node" presStyleLbl="node1" presStyleIdx="0" presStyleCnt="6">
        <dgm:presLayoutVars>
          <dgm:bulletEnabled val="1"/>
        </dgm:presLayoutVars>
      </dgm:prSet>
      <dgm:spPr/>
      <dgm:t>
        <a:bodyPr/>
        <a:lstStyle/>
        <a:p>
          <a:endParaRPr lang="tr-TR"/>
        </a:p>
      </dgm:t>
    </dgm:pt>
    <dgm:pt modelId="{A8C7C361-FE97-420B-B2E9-9016307E0033}" type="pres">
      <dgm:prSet presAssocID="{2D34DF46-98F4-4010-B399-FD0AB9F00502}" presName="sibTrans" presStyleLbl="sibTrans2D1" presStyleIdx="0" presStyleCnt="6"/>
      <dgm:spPr/>
      <dgm:t>
        <a:bodyPr/>
        <a:lstStyle/>
        <a:p>
          <a:endParaRPr lang="tr-TR"/>
        </a:p>
      </dgm:t>
    </dgm:pt>
    <dgm:pt modelId="{592661C7-EDD3-4590-9053-E90FA14B0906}" type="pres">
      <dgm:prSet presAssocID="{2D34DF46-98F4-4010-B399-FD0AB9F00502}" presName="connectorText" presStyleLbl="sibTrans2D1" presStyleIdx="0" presStyleCnt="6"/>
      <dgm:spPr/>
      <dgm:t>
        <a:bodyPr/>
        <a:lstStyle/>
        <a:p>
          <a:endParaRPr lang="tr-TR"/>
        </a:p>
      </dgm:t>
    </dgm:pt>
    <dgm:pt modelId="{819DA9E4-206D-4257-BC87-1CDE25284484}" type="pres">
      <dgm:prSet presAssocID="{A5AC0BD8-98F7-4A42-A088-FD251E4BCD8F}" presName="node" presStyleLbl="node1" presStyleIdx="1" presStyleCnt="6">
        <dgm:presLayoutVars>
          <dgm:bulletEnabled val="1"/>
        </dgm:presLayoutVars>
      </dgm:prSet>
      <dgm:spPr/>
      <dgm:t>
        <a:bodyPr/>
        <a:lstStyle/>
        <a:p>
          <a:endParaRPr lang="tr-TR"/>
        </a:p>
      </dgm:t>
    </dgm:pt>
    <dgm:pt modelId="{823E0F9F-4C7D-4BB1-8D16-D270AA1F655E}" type="pres">
      <dgm:prSet presAssocID="{54E157CB-04D8-4A85-AA52-A8F0C492DE6D}" presName="sibTrans" presStyleLbl="sibTrans2D1" presStyleIdx="1" presStyleCnt="6"/>
      <dgm:spPr/>
      <dgm:t>
        <a:bodyPr/>
        <a:lstStyle/>
        <a:p>
          <a:endParaRPr lang="tr-TR"/>
        </a:p>
      </dgm:t>
    </dgm:pt>
    <dgm:pt modelId="{84A2BA8B-9F7D-41EA-BA4B-B7891721503C}" type="pres">
      <dgm:prSet presAssocID="{54E157CB-04D8-4A85-AA52-A8F0C492DE6D}" presName="connectorText" presStyleLbl="sibTrans2D1" presStyleIdx="1" presStyleCnt="6"/>
      <dgm:spPr/>
      <dgm:t>
        <a:bodyPr/>
        <a:lstStyle/>
        <a:p>
          <a:endParaRPr lang="tr-TR"/>
        </a:p>
      </dgm:t>
    </dgm:pt>
    <dgm:pt modelId="{0190BB32-F24E-4854-9F46-41AC580EC1F0}" type="pres">
      <dgm:prSet presAssocID="{FE265C7A-01F3-4CE7-9B1C-F17155F48136}" presName="node" presStyleLbl="node1" presStyleIdx="2" presStyleCnt="6">
        <dgm:presLayoutVars>
          <dgm:bulletEnabled val="1"/>
        </dgm:presLayoutVars>
      </dgm:prSet>
      <dgm:spPr/>
      <dgm:t>
        <a:bodyPr/>
        <a:lstStyle/>
        <a:p>
          <a:endParaRPr lang="tr-TR"/>
        </a:p>
      </dgm:t>
    </dgm:pt>
    <dgm:pt modelId="{CDC71234-392E-4B1F-9CC6-BE61032FFD3E}" type="pres">
      <dgm:prSet presAssocID="{84911F11-A622-4572-B35B-8492F27EE0C5}" presName="sibTrans" presStyleLbl="sibTrans2D1" presStyleIdx="2" presStyleCnt="6"/>
      <dgm:spPr/>
      <dgm:t>
        <a:bodyPr/>
        <a:lstStyle/>
        <a:p>
          <a:endParaRPr lang="tr-TR"/>
        </a:p>
      </dgm:t>
    </dgm:pt>
    <dgm:pt modelId="{41A9A259-01BD-4BFB-BF6F-913E6D1984C8}" type="pres">
      <dgm:prSet presAssocID="{84911F11-A622-4572-B35B-8492F27EE0C5}" presName="connectorText" presStyleLbl="sibTrans2D1" presStyleIdx="2" presStyleCnt="6"/>
      <dgm:spPr/>
      <dgm:t>
        <a:bodyPr/>
        <a:lstStyle/>
        <a:p>
          <a:endParaRPr lang="tr-TR"/>
        </a:p>
      </dgm:t>
    </dgm:pt>
    <dgm:pt modelId="{FA8DE3F1-06A8-4767-8BE7-882026C07C27}" type="pres">
      <dgm:prSet presAssocID="{E9EF276F-E606-4F29-B9B1-1486AC8BC1E9}" presName="node" presStyleLbl="node1" presStyleIdx="3" presStyleCnt="6">
        <dgm:presLayoutVars>
          <dgm:bulletEnabled val="1"/>
        </dgm:presLayoutVars>
      </dgm:prSet>
      <dgm:spPr/>
      <dgm:t>
        <a:bodyPr/>
        <a:lstStyle/>
        <a:p>
          <a:endParaRPr lang="tr-TR"/>
        </a:p>
      </dgm:t>
    </dgm:pt>
    <dgm:pt modelId="{18F9380B-4388-4841-8B4C-F0DE7E9E0B3D}" type="pres">
      <dgm:prSet presAssocID="{842E037E-3F7C-4004-9CD0-CF694188BC8F}" presName="sibTrans" presStyleLbl="sibTrans2D1" presStyleIdx="3" presStyleCnt="6"/>
      <dgm:spPr/>
      <dgm:t>
        <a:bodyPr/>
        <a:lstStyle/>
        <a:p>
          <a:endParaRPr lang="tr-TR"/>
        </a:p>
      </dgm:t>
    </dgm:pt>
    <dgm:pt modelId="{7EE43152-A0EB-4C98-A284-B44651773240}" type="pres">
      <dgm:prSet presAssocID="{842E037E-3F7C-4004-9CD0-CF694188BC8F}" presName="connectorText" presStyleLbl="sibTrans2D1" presStyleIdx="3" presStyleCnt="6"/>
      <dgm:spPr/>
      <dgm:t>
        <a:bodyPr/>
        <a:lstStyle/>
        <a:p>
          <a:endParaRPr lang="tr-TR"/>
        </a:p>
      </dgm:t>
    </dgm:pt>
    <dgm:pt modelId="{9339BF9B-D098-4CC3-A939-1A95ADBD21D2}" type="pres">
      <dgm:prSet presAssocID="{ABD20EE6-3ECD-4AB2-B61E-521144DBCEAD}" presName="node" presStyleLbl="node1" presStyleIdx="4" presStyleCnt="6">
        <dgm:presLayoutVars>
          <dgm:bulletEnabled val="1"/>
        </dgm:presLayoutVars>
      </dgm:prSet>
      <dgm:spPr/>
      <dgm:t>
        <a:bodyPr/>
        <a:lstStyle/>
        <a:p>
          <a:endParaRPr lang="tr-TR"/>
        </a:p>
      </dgm:t>
    </dgm:pt>
    <dgm:pt modelId="{A10504AB-6822-49BF-823A-3BC0ECEFF4E0}" type="pres">
      <dgm:prSet presAssocID="{D31168B9-8228-4D8C-B0FA-D4511BB56AB3}" presName="sibTrans" presStyleLbl="sibTrans2D1" presStyleIdx="4" presStyleCnt="6"/>
      <dgm:spPr/>
      <dgm:t>
        <a:bodyPr/>
        <a:lstStyle/>
        <a:p>
          <a:endParaRPr lang="tr-TR"/>
        </a:p>
      </dgm:t>
    </dgm:pt>
    <dgm:pt modelId="{9A4031DC-392F-4C67-BC7D-C98AB2C7D8BC}" type="pres">
      <dgm:prSet presAssocID="{D31168B9-8228-4D8C-B0FA-D4511BB56AB3}" presName="connectorText" presStyleLbl="sibTrans2D1" presStyleIdx="4" presStyleCnt="6"/>
      <dgm:spPr/>
      <dgm:t>
        <a:bodyPr/>
        <a:lstStyle/>
        <a:p>
          <a:endParaRPr lang="tr-TR"/>
        </a:p>
      </dgm:t>
    </dgm:pt>
    <dgm:pt modelId="{0FE99D1C-EF8E-4B2A-A502-8F3B4AACB163}" type="pres">
      <dgm:prSet presAssocID="{0DB4CB12-CF44-42CB-9AD2-426F676A5FD3}" presName="node" presStyleLbl="node1" presStyleIdx="5" presStyleCnt="6">
        <dgm:presLayoutVars>
          <dgm:bulletEnabled val="1"/>
        </dgm:presLayoutVars>
      </dgm:prSet>
      <dgm:spPr/>
      <dgm:t>
        <a:bodyPr/>
        <a:lstStyle/>
        <a:p>
          <a:endParaRPr lang="tr-TR"/>
        </a:p>
      </dgm:t>
    </dgm:pt>
    <dgm:pt modelId="{F1543C5F-1C35-4A1E-8B5A-9829B3C45409}" type="pres">
      <dgm:prSet presAssocID="{87F5117B-0AAA-4484-ABEC-3FE246010E00}" presName="sibTrans" presStyleLbl="sibTrans2D1" presStyleIdx="5" presStyleCnt="6"/>
      <dgm:spPr/>
      <dgm:t>
        <a:bodyPr/>
        <a:lstStyle/>
        <a:p>
          <a:endParaRPr lang="tr-TR"/>
        </a:p>
      </dgm:t>
    </dgm:pt>
    <dgm:pt modelId="{8EEAD3F9-ADFD-47B0-80F5-E0A6CE943A73}" type="pres">
      <dgm:prSet presAssocID="{87F5117B-0AAA-4484-ABEC-3FE246010E00}" presName="connectorText" presStyleLbl="sibTrans2D1" presStyleIdx="5" presStyleCnt="6"/>
      <dgm:spPr/>
      <dgm:t>
        <a:bodyPr/>
        <a:lstStyle/>
        <a:p>
          <a:endParaRPr lang="tr-TR"/>
        </a:p>
      </dgm:t>
    </dgm:pt>
  </dgm:ptLst>
  <dgm:cxnLst>
    <dgm:cxn modelId="{80DB2508-6CAE-A14D-9656-0F96C6C05CE4}" type="presOf" srcId="{E9EF276F-E606-4F29-B9B1-1486AC8BC1E9}" destId="{FA8DE3F1-06A8-4767-8BE7-882026C07C27}" srcOrd="0" destOrd="0" presId="urn:microsoft.com/office/officeart/2005/8/layout/cycle2"/>
    <dgm:cxn modelId="{B0F8DC55-ABA9-BD46-AF7B-21B9D237F35E}" type="presOf" srcId="{2D34DF46-98F4-4010-B399-FD0AB9F00502}" destId="{592661C7-EDD3-4590-9053-E90FA14B0906}" srcOrd="1" destOrd="0" presId="urn:microsoft.com/office/officeart/2005/8/layout/cycle2"/>
    <dgm:cxn modelId="{72D22516-B01D-3B42-8E8D-AA466C9057A9}" type="presOf" srcId="{84911F11-A622-4572-B35B-8492F27EE0C5}" destId="{41A9A259-01BD-4BFB-BF6F-913E6D1984C8}" srcOrd="1" destOrd="0" presId="urn:microsoft.com/office/officeart/2005/8/layout/cycle2"/>
    <dgm:cxn modelId="{02F3B53A-5018-4498-8EF1-DB1875F0AA50}" srcId="{DA708381-6650-4727-915D-83A439DB7C92}" destId="{ABD20EE6-3ECD-4AB2-B61E-521144DBCEAD}" srcOrd="4" destOrd="0" parTransId="{6974547B-24A6-4B73-AB25-8A5B7AD44769}" sibTransId="{D31168B9-8228-4D8C-B0FA-D4511BB56AB3}"/>
    <dgm:cxn modelId="{364AE603-86A4-0543-A430-6D5185146072}" type="presOf" srcId="{A5AC0BD8-98F7-4A42-A088-FD251E4BCD8F}" destId="{819DA9E4-206D-4257-BC87-1CDE25284484}" srcOrd="0" destOrd="0" presId="urn:microsoft.com/office/officeart/2005/8/layout/cycle2"/>
    <dgm:cxn modelId="{A3C0DCFE-8198-4530-A244-84ADA416A543}" srcId="{DA708381-6650-4727-915D-83A439DB7C92}" destId="{E9EF276F-E606-4F29-B9B1-1486AC8BC1E9}" srcOrd="3" destOrd="0" parTransId="{54CA1C77-71C8-4C9F-A270-E698CD4DDD80}" sibTransId="{842E037E-3F7C-4004-9CD0-CF694188BC8F}"/>
    <dgm:cxn modelId="{D7AC6D90-7F71-5049-B8BC-B0D4F667151C}" type="presOf" srcId="{87F5117B-0AAA-4484-ABEC-3FE246010E00}" destId="{8EEAD3F9-ADFD-47B0-80F5-E0A6CE943A73}" srcOrd="1" destOrd="0" presId="urn:microsoft.com/office/officeart/2005/8/layout/cycle2"/>
    <dgm:cxn modelId="{528D59F0-AC8A-0843-9785-C00929B327A2}" type="presOf" srcId="{54E157CB-04D8-4A85-AA52-A8F0C492DE6D}" destId="{823E0F9F-4C7D-4BB1-8D16-D270AA1F655E}" srcOrd="0" destOrd="0" presId="urn:microsoft.com/office/officeart/2005/8/layout/cycle2"/>
    <dgm:cxn modelId="{3A10C476-25B1-4F4A-8C95-A2C755174006}" type="presOf" srcId="{FE265C7A-01F3-4CE7-9B1C-F17155F48136}" destId="{0190BB32-F24E-4854-9F46-41AC580EC1F0}" srcOrd="0" destOrd="0" presId="urn:microsoft.com/office/officeart/2005/8/layout/cycle2"/>
    <dgm:cxn modelId="{93FE5251-63B9-4CD5-AFE5-7B5D40B3BE87}" srcId="{DA708381-6650-4727-915D-83A439DB7C92}" destId="{A5AC0BD8-98F7-4A42-A088-FD251E4BCD8F}" srcOrd="1" destOrd="0" parTransId="{5F260CA3-2EC8-4E70-A6C7-40B5B1356921}" sibTransId="{54E157CB-04D8-4A85-AA52-A8F0C492DE6D}"/>
    <dgm:cxn modelId="{FE499679-5DD6-D34A-893C-D94E7B03D6E1}" type="presOf" srcId="{D31168B9-8228-4D8C-B0FA-D4511BB56AB3}" destId="{A10504AB-6822-49BF-823A-3BC0ECEFF4E0}" srcOrd="0" destOrd="0" presId="urn:microsoft.com/office/officeart/2005/8/layout/cycle2"/>
    <dgm:cxn modelId="{2C0067E7-4ACB-7D46-A4FE-63653CF7EC92}" type="presOf" srcId="{ABD20EE6-3ECD-4AB2-B61E-521144DBCEAD}" destId="{9339BF9B-D098-4CC3-A939-1A95ADBD21D2}" srcOrd="0" destOrd="0" presId="urn:microsoft.com/office/officeart/2005/8/layout/cycle2"/>
    <dgm:cxn modelId="{0188A546-F161-4D14-A020-6E76CD415473}" srcId="{DA708381-6650-4727-915D-83A439DB7C92}" destId="{B53FBAD6-FC00-4A32-9AAC-EFA4D1209B58}" srcOrd="0" destOrd="0" parTransId="{B3A1072C-07D8-473C-A8CF-8F65FFA87A2B}" sibTransId="{2D34DF46-98F4-4010-B399-FD0AB9F00502}"/>
    <dgm:cxn modelId="{6D113749-F499-5149-896A-37F03EB49A27}" type="presOf" srcId="{84911F11-A622-4572-B35B-8492F27EE0C5}" destId="{CDC71234-392E-4B1F-9CC6-BE61032FFD3E}" srcOrd="0" destOrd="0" presId="urn:microsoft.com/office/officeart/2005/8/layout/cycle2"/>
    <dgm:cxn modelId="{56E2920B-87F4-4943-9A2C-682A1FDE37FC}" type="presOf" srcId="{87F5117B-0AAA-4484-ABEC-3FE246010E00}" destId="{F1543C5F-1C35-4A1E-8B5A-9829B3C45409}" srcOrd="0" destOrd="0" presId="urn:microsoft.com/office/officeart/2005/8/layout/cycle2"/>
    <dgm:cxn modelId="{4ED2179A-6CA0-DF41-AE13-04876370E49B}" type="presOf" srcId="{54E157CB-04D8-4A85-AA52-A8F0C492DE6D}" destId="{84A2BA8B-9F7D-41EA-BA4B-B7891721503C}" srcOrd="1" destOrd="0" presId="urn:microsoft.com/office/officeart/2005/8/layout/cycle2"/>
    <dgm:cxn modelId="{E4541257-058F-E748-9F03-80F2F5635150}" type="presOf" srcId="{DA708381-6650-4727-915D-83A439DB7C92}" destId="{4CBB96D2-32B7-47CB-B3F9-22067FAEA358}" srcOrd="0" destOrd="0" presId="urn:microsoft.com/office/officeart/2005/8/layout/cycle2"/>
    <dgm:cxn modelId="{6E81493E-8A38-E04B-A246-2585318860E6}" type="presOf" srcId="{842E037E-3F7C-4004-9CD0-CF694188BC8F}" destId="{18F9380B-4388-4841-8B4C-F0DE7E9E0B3D}" srcOrd="0" destOrd="0" presId="urn:microsoft.com/office/officeart/2005/8/layout/cycle2"/>
    <dgm:cxn modelId="{F7B55196-8652-AF4E-87AE-628DDFB7A9C0}" type="presOf" srcId="{B53FBAD6-FC00-4A32-9AAC-EFA4D1209B58}" destId="{82DE0882-E860-4653-92B0-758267D74C06}" srcOrd="0" destOrd="0" presId="urn:microsoft.com/office/officeart/2005/8/layout/cycle2"/>
    <dgm:cxn modelId="{A409E988-74E8-744C-AA38-E0B3BECF7E29}" type="presOf" srcId="{842E037E-3F7C-4004-9CD0-CF694188BC8F}" destId="{7EE43152-A0EB-4C98-A284-B44651773240}" srcOrd="1" destOrd="0" presId="urn:microsoft.com/office/officeart/2005/8/layout/cycle2"/>
    <dgm:cxn modelId="{18F5B7AB-2CCA-0B4C-88A6-4D3AA794A137}" type="presOf" srcId="{0DB4CB12-CF44-42CB-9AD2-426F676A5FD3}" destId="{0FE99D1C-EF8E-4B2A-A502-8F3B4AACB163}" srcOrd="0" destOrd="0" presId="urn:microsoft.com/office/officeart/2005/8/layout/cycle2"/>
    <dgm:cxn modelId="{2A3156B1-C6E5-43E2-AEBC-4A3D46F9F03E}" srcId="{DA708381-6650-4727-915D-83A439DB7C92}" destId="{0DB4CB12-CF44-42CB-9AD2-426F676A5FD3}" srcOrd="5" destOrd="0" parTransId="{CAEC6449-559E-449A-AA5A-B8270698ED42}" sibTransId="{87F5117B-0AAA-4484-ABEC-3FE246010E00}"/>
    <dgm:cxn modelId="{3DA4FA44-7618-1A4E-9F60-3C7BF84E9B46}" type="presOf" srcId="{D31168B9-8228-4D8C-B0FA-D4511BB56AB3}" destId="{9A4031DC-392F-4C67-BC7D-C98AB2C7D8BC}" srcOrd="1" destOrd="0" presId="urn:microsoft.com/office/officeart/2005/8/layout/cycle2"/>
    <dgm:cxn modelId="{3D3BDB7E-E556-4F41-A10F-1572EFE23464}" type="presOf" srcId="{2D34DF46-98F4-4010-B399-FD0AB9F00502}" destId="{A8C7C361-FE97-420B-B2E9-9016307E0033}" srcOrd="0" destOrd="0" presId="urn:microsoft.com/office/officeart/2005/8/layout/cycle2"/>
    <dgm:cxn modelId="{549C504D-54F3-4D72-8822-54314160A865}" srcId="{DA708381-6650-4727-915D-83A439DB7C92}" destId="{FE265C7A-01F3-4CE7-9B1C-F17155F48136}" srcOrd="2" destOrd="0" parTransId="{44E98B1C-C151-4539-82A4-D2F85A83BA5D}" sibTransId="{84911F11-A622-4572-B35B-8492F27EE0C5}"/>
    <dgm:cxn modelId="{8C5EFBFD-C59C-5143-985F-FC911DFCCC7B}" type="presParOf" srcId="{4CBB96D2-32B7-47CB-B3F9-22067FAEA358}" destId="{82DE0882-E860-4653-92B0-758267D74C06}" srcOrd="0" destOrd="0" presId="urn:microsoft.com/office/officeart/2005/8/layout/cycle2"/>
    <dgm:cxn modelId="{63F71018-889F-FB4F-9435-EC0844BC03CB}" type="presParOf" srcId="{4CBB96D2-32B7-47CB-B3F9-22067FAEA358}" destId="{A8C7C361-FE97-420B-B2E9-9016307E0033}" srcOrd="1" destOrd="0" presId="urn:microsoft.com/office/officeart/2005/8/layout/cycle2"/>
    <dgm:cxn modelId="{9C70E46B-1579-BB43-985C-534E60CC6C27}" type="presParOf" srcId="{A8C7C361-FE97-420B-B2E9-9016307E0033}" destId="{592661C7-EDD3-4590-9053-E90FA14B0906}" srcOrd="0" destOrd="0" presId="urn:microsoft.com/office/officeart/2005/8/layout/cycle2"/>
    <dgm:cxn modelId="{A5E7518E-77F0-D044-A110-0FB714E889BF}" type="presParOf" srcId="{4CBB96D2-32B7-47CB-B3F9-22067FAEA358}" destId="{819DA9E4-206D-4257-BC87-1CDE25284484}" srcOrd="2" destOrd="0" presId="urn:microsoft.com/office/officeart/2005/8/layout/cycle2"/>
    <dgm:cxn modelId="{729E2313-7216-2649-A842-56C1070E9E85}" type="presParOf" srcId="{4CBB96D2-32B7-47CB-B3F9-22067FAEA358}" destId="{823E0F9F-4C7D-4BB1-8D16-D270AA1F655E}" srcOrd="3" destOrd="0" presId="urn:microsoft.com/office/officeart/2005/8/layout/cycle2"/>
    <dgm:cxn modelId="{AE19980B-FBB1-244A-A72A-A488109F5CB4}" type="presParOf" srcId="{823E0F9F-4C7D-4BB1-8D16-D270AA1F655E}" destId="{84A2BA8B-9F7D-41EA-BA4B-B7891721503C}" srcOrd="0" destOrd="0" presId="urn:microsoft.com/office/officeart/2005/8/layout/cycle2"/>
    <dgm:cxn modelId="{F49013E6-A131-CF45-987F-9DA2ECAD2D48}" type="presParOf" srcId="{4CBB96D2-32B7-47CB-B3F9-22067FAEA358}" destId="{0190BB32-F24E-4854-9F46-41AC580EC1F0}" srcOrd="4" destOrd="0" presId="urn:microsoft.com/office/officeart/2005/8/layout/cycle2"/>
    <dgm:cxn modelId="{83FA9F6D-A576-8A41-A271-72BB987DF670}" type="presParOf" srcId="{4CBB96D2-32B7-47CB-B3F9-22067FAEA358}" destId="{CDC71234-392E-4B1F-9CC6-BE61032FFD3E}" srcOrd="5" destOrd="0" presId="urn:microsoft.com/office/officeart/2005/8/layout/cycle2"/>
    <dgm:cxn modelId="{5DD8E716-C0DE-4A42-903F-ACD907235EA7}" type="presParOf" srcId="{CDC71234-392E-4B1F-9CC6-BE61032FFD3E}" destId="{41A9A259-01BD-4BFB-BF6F-913E6D1984C8}" srcOrd="0" destOrd="0" presId="urn:microsoft.com/office/officeart/2005/8/layout/cycle2"/>
    <dgm:cxn modelId="{2E47AA49-8C56-7B45-BB0D-28974F27775B}" type="presParOf" srcId="{4CBB96D2-32B7-47CB-B3F9-22067FAEA358}" destId="{FA8DE3F1-06A8-4767-8BE7-882026C07C27}" srcOrd="6" destOrd="0" presId="urn:microsoft.com/office/officeart/2005/8/layout/cycle2"/>
    <dgm:cxn modelId="{7974684A-BE7B-244D-AAF8-BD9B937031C3}" type="presParOf" srcId="{4CBB96D2-32B7-47CB-B3F9-22067FAEA358}" destId="{18F9380B-4388-4841-8B4C-F0DE7E9E0B3D}" srcOrd="7" destOrd="0" presId="urn:microsoft.com/office/officeart/2005/8/layout/cycle2"/>
    <dgm:cxn modelId="{F432D86D-98B6-134F-85DF-5F643108FA9B}" type="presParOf" srcId="{18F9380B-4388-4841-8B4C-F0DE7E9E0B3D}" destId="{7EE43152-A0EB-4C98-A284-B44651773240}" srcOrd="0" destOrd="0" presId="urn:microsoft.com/office/officeart/2005/8/layout/cycle2"/>
    <dgm:cxn modelId="{45544363-CD07-B649-A91C-829FCE4BE37A}" type="presParOf" srcId="{4CBB96D2-32B7-47CB-B3F9-22067FAEA358}" destId="{9339BF9B-D098-4CC3-A939-1A95ADBD21D2}" srcOrd="8" destOrd="0" presId="urn:microsoft.com/office/officeart/2005/8/layout/cycle2"/>
    <dgm:cxn modelId="{505D95FA-7510-E04E-9787-051D153F7F46}" type="presParOf" srcId="{4CBB96D2-32B7-47CB-B3F9-22067FAEA358}" destId="{A10504AB-6822-49BF-823A-3BC0ECEFF4E0}" srcOrd="9" destOrd="0" presId="urn:microsoft.com/office/officeart/2005/8/layout/cycle2"/>
    <dgm:cxn modelId="{9E150633-D927-8649-8BA5-BB653832C43E}" type="presParOf" srcId="{A10504AB-6822-49BF-823A-3BC0ECEFF4E0}" destId="{9A4031DC-392F-4C67-BC7D-C98AB2C7D8BC}" srcOrd="0" destOrd="0" presId="urn:microsoft.com/office/officeart/2005/8/layout/cycle2"/>
    <dgm:cxn modelId="{9ACCBE5E-C202-9B48-AE97-E7CF74A16C36}" type="presParOf" srcId="{4CBB96D2-32B7-47CB-B3F9-22067FAEA358}" destId="{0FE99D1C-EF8E-4B2A-A502-8F3B4AACB163}" srcOrd="10" destOrd="0" presId="urn:microsoft.com/office/officeart/2005/8/layout/cycle2"/>
    <dgm:cxn modelId="{7626B9DD-6FB7-8D49-8DB9-EBB6A202740E}" type="presParOf" srcId="{4CBB96D2-32B7-47CB-B3F9-22067FAEA358}" destId="{F1543C5F-1C35-4A1E-8B5A-9829B3C45409}" srcOrd="11" destOrd="0" presId="urn:microsoft.com/office/officeart/2005/8/layout/cycle2"/>
    <dgm:cxn modelId="{5A29A5E2-C573-7546-B3E2-B16E3E3D2FC3}" type="presParOf" srcId="{F1543C5F-1C35-4A1E-8B5A-9829B3C45409}" destId="{8EEAD3F9-ADFD-47B0-80F5-E0A6CE943A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0882-E860-4653-92B0-758267D74C06}">
      <dsp:nvSpPr>
        <dsp:cNvPr id="0" name=""/>
        <dsp:cNvSpPr/>
      </dsp:nvSpPr>
      <dsp:spPr>
        <a:xfrm>
          <a:off x="2587565" y="2030"/>
          <a:ext cx="1064885" cy="10648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tr-TR" sz="1500" kern="1200" dirty="0" smtClean="0"/>
        </a:p>
        <a:p>
          <a:pPr lvl="0" algn="ctr" defTabSz="666750">
            <a:lnSpc>
              <a:spcPct val="90000"/>
            </a:lnSpc>
            <a:spcBef>
              <a:spcPct val="0"/>
            </a:spcBef>
            <a:spcAft>
              <a:spcPct val="35000"/>
            </a:spcAft>
          </a:pPr>
          <a:r>
            <a:rPr lang="tr-TR" sz="1500" kern="1200" dirty="0" smtClean="0"/>
            <a:t>A GAME STATION</a:t>
          </a:r>
          <a:endParaRPr lang="tr-TR" sz="1500" kern="1200" dirty="0"/>
        </a:p>
      </dsp:txBody>
      <dsp:txXfrm>
        <a:off x="2743514" y="157979"/>
        <a:ext cx="752987" cy="752987"/>
      </dsp:txXfrm>
    </dsp:sp>
    <dsp:sp modelId="{A8C7C361-FE97-420B-B2E9-9016307E0033}">
      <dsp:nvSpPr>
        <dsp:cNvPr id="0" name=""/>
        <dsp:cNvSpPr/>
      </dsp:nvSpPr>
      <dsp:spPr>
        <a:xfrm rot="1800000">
          <a:off x="3663707" y="750190"/>
          <a:ext cx="282365" cy="3593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3669381" y="800893"/>
        <a:ext cx="197656" cy="215638"/>
      </dsp:txXfrm>
    </dsp:sp>
    <dsp:sp modelId="{819DA9E4-206D-4257-BC87-1CDE25284484}">
      <dsp:nvSpPr>
        <dsp:cNvPr id="0" name=""/>
        <dsp:cNvSpPr/>
      </dsp:nvSpPr>
      <dsp:spPr>
        <a:xfrm>
          <a:off x="3971171" y="800855"/>
          <a:ext cx="1064885" cy="10648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B  GAME STATION</a:t>
          </a:r>
          <a:endParaRPr lang="tr-TR" sz="1500" kern="1200" dirty="0"/>
        </a:p>
      </dsp:txBody>
      <dsp:txXfrm>
        <a:off x="4127120" y="956804"/>
        <a:ext cx="752987" cy="752987"/>
      </dsp:txXfrm>
    </dsp:sp>
    <dsp:sp modelId="{823E0F9F-4C7D-4BB1-8D16-D270AA1F655E}">
      <dsp:nvSpPr>
        <dsp:cNvPr id="0" name=""/>
        <dsp:cNvSpPr/>
      </dsp:nvSpPr>
      <dsp:spPr>
        <a:xfrm rot="5400000">
          <a:off x="4362431" y="1944433"/>
          <a:ext cx="282365" cy="3593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4404786" y="1973959"/>
        <a:ext cx="197656" cy="215638"/>
      </dsp:txXfrm>
    </dsp:sp>
    <dsp:sp modelId="{0190BB32-F24E-4854-9F46-41AC580EC1F0}">
      <dsp:nvSpPr>
        <dsp:cNvPr id="0" name=""/>
        <dsp:cNvSpPr/>
      </dsp:nvSpPr>
      <dsp:spPr>
        <a:xfrm>
          <a:off x="3971171" y="2398506"/>
          <a:ext cx="1064885" cy="10648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C  GAME STATION</a:t>
          </a:r>
          <a:endParaRPr lang="tr-TR" sz="1500" kern="1200" dirty="0"/>
        </a:p>
      </dsp:txBody>
      <dsp:txXfrm>
        <a:off x="4127120" y="2554455"/>
        <a:ext cx="752987" cy="752987"/>
      </dsp:txXfrm>
    </dsp:sp>
    <dsp:sp modelId="{CDC71234-392E-4B1F-9CC6-BE61032FFD3E}">
      <dsp:nvSpPr>
        <dsp:cNvPr id="0" name=""/>
        <dsp:cNvSpPr/>
      </dsp:nvSpPr>
      <dsp:spPr>
        <a:xfrm rot="9000000">
          <a:off x="3677549" y="3146666"/>
          <a:ext cx="282365" cy="3593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3756584" y="3197369"/>
        <a:ext cx="197656" cy="215638"/>
      </dsp:txXfrm>
    </dsp:sp>
    <dsp:sp modelId="{FA8DE3F1-06A8-4767-8BE7-882026C07C27}">
      <dsp:nvSpPr>
        <dsp:cNvPr id="0" name=""/>
        <dsp:cNvSpPr/>
      </dsp:nvSpPr>
      <dsp:spPr>
        <a:xfrm>
          <a:off x="2587565" y="3197331"/>
          <a:ext cx="1064885" cy="106488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D  GAME STATION</a:t>
          </a:r>
          <a:endParaRPr lang="tr-TR" sz="1500" kern="1200" dirty="0"/>
        </a:p>
      </dsp:txBody>
      <dsp:txXfrm>
        <a:off x="2743514" y="3353280"/>
        <a:ext cx="752987" cy="752987"/>
      </dsp:txXfrm>
    </dsp:sp>
    <dsp:sp modelId="{18F9380B-4388-4841-8B4C-F0DE7E9E0B3D}">
      <dsp:nvSpPr>
        <dsp:cNvPr id="0" name=""/>
        <dsp:cNvSpPr/>
      </dsp:nvSpPr>
      <dsp:spPr>
        <a:xfrm rot="12600000">
          <a:off x="2293943" y="3154658"/>
          <a:ext cx="282365" cy="3593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2372978" y="3247715"/>
        <a:ext cx="197656" cy="215638"/>
      </dsp:txXfrm>
    </dsp:sp>
    <dsp:sp modelId="{9339BF9B-D098-4CC3-A939-1A95ADBD21D2}">
      <dsp:nvSpPr>
        <dsp:cNvPr id="0" name=""/>
        <dsp:cNvSpPr/>
      </dsp:nvSpPr>
      <dsp:spPr>
        <a:xfrm>
          <a:off x="1203959" y="2398506"/>
          <a:ext cx="1064885" cy="106488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E  GAME STATION</a:t>
          </a:r>
          <a:endParaRPr lang="tr-TR" sz="1500" kern="1200" dirty="0"/>
        </a:p>
      </dsp:txBody>
      <dsp:txXfrm>
        <a:off x="1359908" y="2554455"/>
        <a:ext cx="752987" cy="752987"/>
      </dsp:txXfrm>
    </dsp:sp>
    <dsp:sp modelId="{A10504AB-6822-49BF-823A-3BC0ECEFF4E0}">
      <dsp:nvSpPr>
        <dsp:cNvPr id="0" name=""/>
        <dsp:cNvSpPr/>
      </dsp:nvSpPr>
      <dsp:spPr>
        <a:xfrm rot="16200000">
          <a:off x="1595219" y="1960416"/>
          <a:ext cx="282365" cy="35939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1637574" y="2074651"/>
        <a:ext cx="197656" cy="215638"/>
      </dsp:txXfrm>
    </dsp:sp>
    <dsp:sp modelId="{0FE99D1C-EF8E-4B2A-A502-8F3B4AACB163}">
      <dsp:nvSpPr>
        <dsp:cNvPr id="0" name=""/>
        <dsp:cNvSpPr/>
      </dsp:nvSpPr>
      <dsp:spPr>
        <a:xfrm>
          <a:off x="1203959" y="800855"/>
          <a:ext cx="1064885" cy="10648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F GAME STATION</a:t>
          </a:r>
          <a:endParaRPr lang="tr-TR" sz="1500" kern="1200" dirty="0"/>
        </a:p>
      </dsp:txBody>
      <dsp:txXfrm>
        <a:off x="1359908" y="956804"/>
        <a:ext cx="752987" cy="752987"/>
      </dsp:txXfrm>
    </dsp:sp>
    <dsp:sp modelId="{F1543C5F-1C35-4A1E-8B5A-9829B3C45409}">
      <dsp:nvSpPr>
        <dsp:cNvPr id="0" name=""/>
        <dsp:cNvSpPr/>
      </dsp:nvSpPr>
      <dsp:spPr>
        <a:xfrm rot="19800000">
          <a:off x="2280101" y="758182"/>
          <a:ext cx="282365" cy="3593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2285775" y="851239"/>
        <a:ext cx="197656" cy="2156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A4E08B-C029-4E78-B1A1-244C48858657}" type="datetimeFigureOut">
              <a:rPr lang="tr-TR"/>
              <a:pPr>
                <a:defRPr/>
              </a:pPr>
              <a:t>31.07.2015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6169BFC-5638-4E92-B9CB-91FEA23F6D29}" type="slidenum">
              <a:rPr lang="tr-TR"/>
              <a:pPr>
                <a:defRPr/>
              </a:pPr>
              <a:t>‹#›</a:t>
            </a:fld>
            <a:endParaRPr lang="tr-TR"/>
          </a:p>
        </p:txBody>
      </p:sp>
    </p:spTree>
    <p:extLst>
      <p:ext uri="{BB962C8B-B14F-4D97-AF65-F5344CB8AC3E}">
        <p14:creationId xmlns:p14="http://schemas.microsoft.com/office/powerpoint/2010/main" val="2632201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4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BDDF8-FAD3-46E6-BEFD-E875F24A6BB6}" type="slidenum">
              <a:rPr lang="tr-TR" smtClean="0"/>
              <a:pPr fontAlgn="base">
                <a:spcBef>
                  <a:spcPct val="0"/>
                </a:spcBef>
                <a:spcAft>
                  <a:spcPct val="0"/>
                </a:spcAft>
                <a:defRPr/>
              </a:pPr>
              <a:t>1</a:t>
            </a:fld>
            <a:endParaRPr lang="tr-TR" smtClean="0"/>
          </a:p>
        </p:txBody>
      </p:sp>
    </p:spTree>
    <p:extLst>
      <p:ext uri="{BB962C8B-B14F-4D97-AF65-F5344CB8AC3E}">
        <p14:creationId xmlns:p14="http://schemas.microsoft.com/office/powerpoint/2010/main" val="321709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16</a:t>
            </a:fld>
            <a:endParaRPr lang="tr-TR" smtClean="0"/>
          </a:p>
        </p:txBody>
      </p:sp>
    </p:spTree>
    <p:extLst>
      <p:ext uri="{BB962C8B-B14F-4D97-AF65-F5344CB8AC3E}">
        <p14:creationId xmlns:p14="http://schemas.microsoft.com/office/powerpoint/2010/main" val="418179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17</a:t>
            </a:fld>
            <a:endParaRPr lang="tr-TR" smtClean="0"/>
          </a:p>
        </p:txBody>
      </p:sp>
    </p:spTree>
    <p:extLst>
      <p:ext uri="{BB962C8B-B14F-4D97-AF65-F5344CB8AC3E}">
        <p14:creationId xmlns:p14="http://schemas.microsoft.com/office/powerpoint/2010/main" val="40804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1431E-723B-4E48-A4A8-12A57B266566}" type="slidenum">
              <a:rPr lang="tr-TR" smtClean="0"/>
              <a:pPr fontAlgn="base">
                <a:spcBef>
                  <a:spcPct val="0"/>
                </a:spcBef>
                <a:spcAft>
                  <a:spcPct val="0"/>
                </a:spcAft>
                <a:defRPr/>
              </a:pPr>
              <a:t>18</a:t>
            </a:fld>
            <a:endParaRPr lang="tr-TR" smtClean="0"/>
          </a:p>
        </p:txBody>
      </p:sp>
    </p:spTree>
    <p:extLst>
      <p:ext uri="{BB962C8B-B14F-4D97-AF65-F5344CB8AC3E}">
        <p14:creationId xmlns:p14="http://schemas.microsoft.com/office/powerpoint/2010/main" val="27629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08CD0-EBF1-4B62-B7D1-13FD6D1F47DE}" type="slidenum">
              <a:rPr lang="tr-TR" smtClean="0"/>
              <a:pPr fontAlgn="base">
                <a:spcBef>
                  <a:spcPct val="0"/>
                </a:spcBef>
                <a:spcAft>
                  <a:spcPct val="0"/>
                </a:spcAft>
                <a:defRPr/>
              </a:pPr>
              <a:t>19</a:t>
            </a:fld>
            <a:endParaRPr lang="tr-TR" smtClean="0"/>
          </a:p>
        </p:txBody>
      </p:sp>
    </p:spTree>
    <p:extLst>
      <p:ext uri="{BB962C8B-B14F-4D97-AF65-F5344CB8AC3E}">
        <p14:creationId xmlns:p14="http://schemas.microsoft.com/office/powerpoint/2010/main" val="219464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20</a:t>
            </a:fld>
            <a:endParaRPr lang="tr-TR" smtClean="0"/>
          </a:p>
        </p:txBody>
      </p:sp>
    </p:spTree>
    <p:extLst>
      <p:ext uri="{BB962C8B-B14F-4D97-AF65-F5344CB8AC3E}">
        <p14:creationId xmlns:p14="http://schemas.microsoft.com/office/powerpoint/2010/main" val="2610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21</a:t>
            </a:fld>
            <a:endParaRPr lang="tr-TR" smtClean="0"/>
          </a:p>
        </p:txBody>
      </p:sp>
    </p:spTree>
    <p:extLst>
      <p:ext uri="{BB962C8B-B14F-4D97-AF65-F5344CB8AC3E}">
        <p14:creationId xmlns:p14="http://schemas.microsoft.com/office/powerpoint/2010/main" val="251573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22</a:t>
            </a:fld>
            <a:endParaRPr lang="tr-TR" smtClean="0"/>
          </a:p>
        </p:txBody>
      </p:sp>
    </p:spTree>
    <p:extLst>
      <p:ext uri="{BB962C8B-B14F-4D97-AF65-F5344CB8AC3E}">
        <p14:creationId xmlns:p14="http://schemas.microsoft.com/office/powerpoint/2010/main" val="20923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23</a:t>
            </a:fld>
            <a:endParaRPr lang="tr-TR" smtClean="0"/>
          </a:p>
        </p:txBody>
      </p:sp>
    </p:spTree>
    <p:extLst>
      <p:ext uri="{BB962C8B-B14F-4D97-AF65-F5344CB8AC3E}">
        <p14:creationId xmlns:p14="http://schemas.microsoft.com/office/powerpoint/2010/main" val="280373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24</a:t>
            </a:fld>
            <a:endParaRPr lang="tr-TR" smtClean="0"/>
          </a:p>
        </p:txBody>
      </p:sp>
    </p:spTree>
    <p:extLst>
      <p:ext uri="{BB962C8B-B14F-4D97-AF65-F5344CB8AC3E}">
        <p14:creationId xmlns:p14="http://schemas.microsoft.com/office/powerpoint/2010/main" val="299691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25</a:t>
            </a:fld>
            <a:endParaRPr lang="tr-TR" smtClean="0"/>
          </a:p>
        </p:txBody>
      </p:sp>
    </p:spTree>
    <p:extLst>
      <p:ext uri="{BB962C8B-B14F-4D97-AF65-F5344CB8AC3E}">
        <p14:creationId xmlns:p14="http://schemas.microsoft.com/office/powerpoint/2010/main" val="70119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66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6C73A-FAAF-4503-95F4-216843A4E667}"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82F0D-B10F-4976-9F66-F63106FFE301}" type="slidenum">
              <a:rPr lang="tr-TR" smtClean="0"/>
              <a:pPr fontAlgn="base">
                <a:spcBef>
                  <a:spcPct val="0"/>
                </a:spcBef>
                <a:spcAft>
                  <a:spcPct val="0"/>
                </a:spcAft>
                <a:defRPr/>
              </a:pPr>
              <a:t>36</a:t>
            </a:fld>
            <a:endParaRPr lang="tr-TR" smtClean="0"/>
          </a:p>
        </p:txBody>
      </p:sp>
    </p:spTree>
    <p:extLst>
      <p:ext uri="{BB962C8B-B14F-4D97-AF65-F5344CB8AC3E}">
        <p14:creationId xmlns:p14="http://schemas.microsoft.com/office/powerpoint/2010/main" val="376328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37</a:t>
            </a:fld>
            <a:endParaRPr lang="tr-TR" smtClean="0"/>
          </a:p>
        </p:txBody>
      </p:sp>
    </p:spTree>
    <p:extLst>
      <p:ext uri="{BB962C8B-B14F-4D97-AF65-F5344CB8AC3E}">
        <p14:creationId xmlns:p14="http://schemas.microsoft.com/office/powerpoint/2010/main" val="333889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38</a:t>
            </a:fld>
            <a:endParaRPr lang="tr-TR" smtClean="0"/>
          </a:p>
        </p:txBody>
      </p:sp>
    </p:spTree>
    <p:extLst>
      <p:ext uri="{BB962C8B-B14F-4D97-AF65-F5344CB8AC3E}">
        <p14:creationId xmlns:p14="http://schemas.microsoft.com/office/powerpoint/2010/main" val="205720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B7C3F-DEAE-49BA-A3D2-3D5C78720410}" type="slidenum">
              <a:rPr lang="tr-TR" smtClean="0"/>
              <a:pPr fontAlgn="base">
                <a:spcBef>
                  <a:spcPct val="0"/>
                </a:spcBef>
                <a:spcAft>
                  <a:spcPct val="0"/>
                </a:spcAft>
                <a:defRPr/>
              </a:pPr>
              <a:t>39</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45CED-B9A0-4D2B-8216-C4394AA7EC4B}" type="slidenum">
              <a:rPr lang="tr-TR" smtClean="0"/>
              <a:pPr fontAlgn="base">
                <a:spcBef>
                  <a:spcPct val="0"/>
                </a:spcBef>
                <a:spcAft>
                  <a:spcPct val="0"/>
                </a:spcAft>
                <a:defRPr/>
              </a:pPr>
              <a:t>40</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79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C1370-1A9B-45CB-A8CC-FDA946553FF3}" type="slidenum">
              <a:rPr lang="tr-TR" smtClean="0"/>
              <a:pPr fontAlgn="base">
                <a:spcBef>
                  <a:spcPct val="0"/>
                </a:spcBef>
                <a:spcAft>
                  <a:spcPct val="0"/>
                </a:spcAft>
                <a:defRPr/>
              </a:pPr>
              <a:t>41</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BEFCC-06F8-48F6-9D51-A49C628C21E9}" type="slidenum">
              <a:rPr lang="tr-TR" smtClean="0"/>
              <a:pPr fontAlgn="base">
                <a:spcBef>
                  <a:spcPct val="0"/>
                </a:spcBef>
                <a:spcAft>
                  <a:spcPct val="0"/>
                </a:spcAft>
                <a:defRPr/>
              </a:pPr>
              <a:t>42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3</a:t>
            </a:fld>
            <a:endParaRPr lang="tr-TR" smtClean="0"/>
          </a:p>
        </p:txBody>
      </p:sp>
    </p:spTree>
    <p:extLst>
      <p:ext uri="{BB962C8B-B14F-4D97-AF65-F5344CB8AC3E}">
        <p14:creationId xmlns:p14="http://schemas.microsoft.com/office/powerpoint/2010/main" val="71927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4</a:t>
            </a:fld>
            <a:endParaRPr lang="tr-TR" smtClean="0"/>
          </a:p>
        </p:txBody>
      </p:sp>
    </p:spTree>
    <p:extLst>
      <p:ext uri="{BB962C8B-B14F-4D97-AF65-F5344CB8AC3E}">
        <p14:creationId xmlns:p14="http://schemas.microsoft.com/office/powerpoint/2010/main" val="35580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5</a:t>
            </a:fld>
            <a:endParaRPr lang="tr-TR" smtClean="0"/>
          </a:p>
        </p:txBody>
      </p:sp>
    </p:spTree>
    <p:extLst>
      <p:ext uri="{BB962C8B-B14F-4D97-AF65-F5344CB8AC3E}">
        <p14:creationId xmlns:p14="http://schemas.microsoft.com/office/powerpoint/2010/main" val="64301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6</a:t>
            </a:fld>
            <a:endParaRPr lang="tr-TR" smtClean="0"/>
          </a:p>
        </p:txBody>
      </p:sp>
    </p:spTree>
    <p:extLst>
      <p:ext uri="{BB962C8B-B14F-4D97-AF65-F5344CB8AC3E}">
        <p14:creationId xmlns:p14="http://schemas.microsoft.com/office/powerpoint/2010/main" val="175840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7</a:t>
            </a:fld>
            <a:endParaRPr lang="tr-TR" smtClean="0"/>
          </a:p>
        </p:txBody>
      </p:sp>
    </p:spTree>
    <p:extLst>
      <p:ext uri="{BB962C8B-B14F-4D97-AF65-F5344CB8AC3E}">
        <p14:creationId xmlns:p14="http://schemas.microsoft.com/office/powerpoint/2010/main" val="224273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8</a:t>
            </a:fld>
            <a:endParaRPr lang="tr-TR" smtClean="0"/>
          </a:p>
        </p:txBody>
      </p:sp>
    </p:spTree>
    <p:extLst>
      <p:ext uri="{BB962C8B-B14F-4D97-AF65-F5344CB8AC3E}">
        <p14:creationId xmlns:p14="http://schemas.microsoft.com/office/powerpoint/2010/main" val="331107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9</a:t>
            </a:fld>
            <a:endParaRPr lang="tr-TR" smtClean="0"/>
          </a:p>
        </p:txBody>
      </p:sp>
    </p:spTree>
    <p:extLst>
      <p:ext uri="{BB962C8B-B14F-4D97-AF65-F5344CB8AC3E}">
        <p14:creationId xmlns:p14="http://schemas.microsoft.com/office/powerpoint/2010/main" val="331107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73B153C-03A4-4A09-B4F5-A2D4696EDDDE}"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8253A4E-FD23-4844-9E05-6B6DBFD328C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770A186-B7E0-4936-B739-9F41F3AFB560}"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A3640F2-2F85-4C26-B94C-A8554A11EC2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B5010CA-ECD4-4834-9882-1C3C59DAA9CD}"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5359236-9622-46E4-8948-B7BEB2DDE7C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89CF587-DADD-4B69-B35E-83726C3358C9}"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1573FB0-6691-48DA-97FA-B2EC21E7484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798633D-8836-4A54-B767-F10F460B9896}"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7EB25693-B1F4-4DB8-A979-F4B86AD187B9}"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67818A8-09F0-4F93-AF7A-0F5BDD1BCBB1}"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3F94EA99-1452-46B8-BF28-2222184C59F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CA52583-4FAB-46DC-A016-931E34DFBF7F}" type="datetime1">
              <a:rPr lang="tr-TR" smtClean="0"/>
              <a:pPr>
                <a:defRPr/>
              </a:pPr>
              <a:t>31.07.2015</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F73E5062-7B13-43F4-BBEA-8A11119C51F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CE92177-659E-48A1-8A05-5BD1D06A0203}" type="datetime1">
              <a:rPr lang="tr-TR" smtClean="0"/>
              <a:pPr>
                <a:defRPr/>
              </a:pPr>
              <a:t>31.07.2015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B4982795-7727-4A95-917D-2A4FD80FAE5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A6BB3FF-2158-4A27-936A-850A22967836}" type="datetime1">
              <a:rPr lang="tr-TR" smtClean="0"/>
              <a:pPr>
                <a:defRPr/>
              </a:pPr>
              <a:t>31.07.2015</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25C05EE6-5BE0-4DDD-ABBC-747B0D34F0F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FE9CE71-C6DC-4CDA-A7DF-3ABBEBCF20DC}"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21F683DB-E54F-48B6-8644-942EA6F597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0545DA7-6947-47A4-A3FF-35FB002EA5E3}"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OLYMPIC GAMES</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FF64D154-75E7-4678-B087-77F4F69330C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AF7DA8-7040-4DA2-BE13-120E707D38E5}" type="datetime1">
              <a:rPr lang="tr-TR" smtClean="0"/>
              <a:pPr>
                <a:defRPr/>
              </a:pPr>
              <a:t>31.07.2015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smtClean="0"/>
              <a:t>OLYMPIC GAMES</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8170A96-CE00-44EE-9A1D-CE2E8A4A0E6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4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0.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3.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2.jpeg"/><Relationship Id="rId6" Type="http://schemas.openxmlformats.org/officeDocument/2006/relationships/image" Target="../media/image4.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0.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0.jpeg"/><Relationship Id="rId5" Type="http://schemas.openxmlformats.org/officeDocument/2006/relationships/image" Target="../media/image9.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7.jpeg"/><Relationship Id="rId5" Type="http://schemas.openxmlformats.org/officeDocument/2006/relationships/image" Target="../media/image8.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23" name="22 Metin kutusu"/>
          <p:cNvSpPr txBox="1"/>
          <p:nvPr/>
        </p:nvSpPr>
        <p:spPr>
          <a:xfrm>
            <a:off x="539552" y="5301208"/>
            <a:ext cx="8137427" cy="1261884"/>
          </a:xfrm>
          <a:prstGeom prst="rect">
            <a:avLst/>
          </a:prstGeom>
          <a:noFill/>
        </p:spPr>
        <p:txBody>
          <a:bodyPr wrap="square" rtlCol="0">
            <a:spAutoFit/>
          </a:bodyPr>
          <a:lstStyle/>
          <a:p>
            <a:pPr algn="ctr"/>
            <a:r>
              <a:rPr lang="tr-TR" sz="4000" b="1" dirty="0" smtClean="0">
                <a:latin typeface="Comic Sans MS" pitchFamily="66" charset="0"/>
              </a:rPr>
              <a:t>  OLYMPIC GAMES </a:t>
            </a:r>
          </a:p>
          <a:p>
            <a:pPr algn="ctr"/>
            <a:r>
              <a:rPr lang="tr-TR" sz="3600" b="1" dirty="0" smtClean="0">
                <a:latin typeface="Comic Sans MS" pitchFamily="66" charset="0"/>
              </a:rPr>
              <a:t>2015</a:t>
            </a:r>
            <a:endParaRPr lang="tr-TR" sz="3600" b="1" dirty="0">
              <a:latin typeface="Comic Sans MS" pitchFamily="66" charset="0"/>
            </a:endParaRPr>
          </a:p>
        </p:txBody>
      </p:sp>
      <p:grpSp>
        <p:nvGrpSpPr>
          <p:cNvPr id="26" name="25 Grup"/>
          <p:cNvGrpSpPr/>
          <p:nvPr/>
        </p:nvGrpSpPr>
        <p:grpSpPr>
          <a:xfrm>
            <a:off x="705776" y="113432"/>
            <a:ext cx="7682649" cy="5215169"/>
            <a:chOff x="705776" y="113432"/>
            <a:chExt cx="7682649" cy="5215169"/>
          </a:xfrm>
        </p:grpSpPr>
        <p:pic>
          <p:nvPicPr>
            <p:cNvPr id="1028" name="Picture 4" descr="C:\POZİTİF OUTDOOR\AKTİVİTE FOTO VE VİDEOLAR\SVAH&amp;COMPAREX(09.06.2012)\FOTO\seçilmişler\PİRAMİT\DSC_0123.JPG"/>
            <p:cNvPicPr>
              <a:picLocks noChangeAspect="1" noChangeArrowheads="1"/>
            </p:cNvPicPr>
            <p:nvPr/>
          </p:nvPicPr>
          <p:blipFill>
            <a:blip r:embed="rId3" cstate="print"/>
            <a:srcRect/>
            <a:stretch>
              <a:fillRect/>
            </a:stretch>
          </p:blipFill>
          <p:spPr bwMode="auto">
            <a:xfrm>
              <a:off x="720080" y="113432"/>
              <a:ext cx="2518437" cy="1671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POZİTİF OUTDOOR\AKTİVİTE FOTO VE VİDEOLAR\SVAH&amp;COMPAREX(09.06.2012)\FOTO\seçilmişler\TAŞ DEVRİ\DSC_0076.JPG"/>
            <p:cNvPicPr>
              <a:picLocks noChangeAspect="1" noChangeArrowheads="1"/>
            </p:cNvPicPr>
            <p:nvPr/>
          </p:nvPicPr>
          <p:blipFill>
            <a:blip r:embed="rId4" cstate="print"/>
            <a:srcRect/>
            <a:stretch>
              <a:fillRect/>
            </a:stretch>
          </p:blipFill>
          <p:spPr bwMode="auto">
            <a:xfrm>
              <a:off x="3203848" y="113432"/>
              <a:ext cx="2520280" cy="1673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C:\POZİTİF OUTDOOR\AKTİVİTE FOTO VE VİDEOLAR\SVAH&amp;COMPAREX(09.06.2012)\FOTO\seçilmişler\KUKLA\DSC_0100.JPG"/>
            <p:cNvPicPr>
              <a:picLocks noChangeAspect="1" noChangeArrowheads="1"/>
            </p:cNvPicPr>
            <p:nvPr/>
          </p:nvPicPr>
          <p:blipFill>
            <a:blip r:embed="rId5" cstate="print"/>
            <a:srcRect/>
            <a:stretch>
              <a:fillRect/>
            </a:stretch>
          </p:blipFill>
          <p:spPr bwMode="auto">
            <a:xfrm>
              <a:off x="720080" y="1841624"/>
              <a:ext cx="2567976" cy="170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3347864" y="1841624"/>
              <a:ext cx="260334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C:\POZİTİF OUTDOOR\AKTİVİTE FOTO VE VİDEOLAR\TEZ TUR - BOSCH\küçültülmüş\100_3838.JPG"/>
            <p:cNvPicPr>
              <a:picLocks noChangeAspect="1" noChangeArrowheads="1"/>
            </p:cNvPicPr>
            <p:nvPr/>
          </p:nvPicPr>
          <p:blipFill>
            <a:blip r:embed="rId7" cstate="print"/>
            <a:srcRect/>
            <a:stretch>
              <a:fillRect/>
            </a:stretch>
          </p:blipFill>
          <p:spPr bwMode="auto">
            <a:xfrm>
              <a:off x="6012160" y="1841624"/>
              <a:ext cx="2376264" cy="1738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1" name="20 Grup"/>
            <p:cNvGrpSpPr/>
            <p:nvPr/>
          </p:nvGrpSpPr>
          <p:grpSpPr>
            <a:xfrm>
              <a:off x="705776" y="3573016"/>
              <a:ext cx="7682649" cy="1731392"/>
              <a:chOff x="489281" y="3723432"/>
              <a:chExt cx="7755127" cy="1731392"/>
            </a:xfrm>
          </p:grpSpPr>
          <p:pic>
            <p:nvPicPr>
              <p:cNvPr id="18" name="Picture 7" descr="E:\POZİTİF OUTDOOR\AKTİVİTE FOTO VE VİDEOLAR\TEZ TUR INFO 2011 AMARA DOLCE VITA\tez tur mice resim BURÇİN\DSC_06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3728618"/>
                <a:ext cx="2520280" cy="1721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3" descr="C:\POZİTİF OUTDOOR\AKTİVİTE FOTO VE VİDEOLAR\TEZ TUR - BOSCH\küçültülmüş\100_3836.JPG"/>
              <p:cNvPicPr>
                <a:picLocks noChangeAspect="1" noChangeArrowheads="1"/>
              </p:cNvPicPr>
              <p:nvPr/>
            </p:nvPicPr>
            <p:blipFill>
              <a:blip r:embed="rId9" cstate="print"/>
              <a:srcRect/>
              <a:stretch>
                <a:fillRect/>
              </a:stretch>
            </p:blipFill>
            <p:spPr bwMode="auto">
              <a:xfrm>
                <a:off x="489281" y="3723432"/>
                <a:ext cx="2448951" cy="1731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0" name="Picture 3" descr="C:\POZİTİF OUTDOOR\AKTİVİTE ARAŞTIRMA\TEAM BUILDING\takım oyunları\images.jpg"/>
            <p:cNvPicPr>
              <a:picLocks noChangeAspect="1" noChangeArrowheads="1"/>
            </p:cNvPicPr>
            <p:nvPr/>
          </p:nvPicPr>
          <p:blipFill>
            <a:blip r:embed="rId10" cstate="print"/>
            <a:srcRect/>
            <a:stretch>
              <a:fillRect/>
            </a:stretch>
          </p:blipFill>
          <p:spPr bwMode="auto">
            <a:xfrm>
              <a:off x="5652120" y="116632"/>
              <a:ext cx="2736304" cy="1764196"/>
            </a:xfrm>
            <a:prstGeom prst="rect">
              <a:avLst/>
            </a:prstGeom>
            <a:noFill/>
            <a:ln w="38100">
              <a:solidFill>
                <a:schemeClr val="tx1"/>
              </a:solidFill>
            </a:ln>
          </p:spPr>
        </p:pic>
        <p:pic>
          <p:nvPicPr>
            <p:cNvPr id="25" name="Picture 3" descr="C:\Users\TOSHIBA\Desktop\_DSC9206.jpg"/>
            <p:cNvPicPr>
              <a:picLocks noChangeAspect="1" noChangeArrowheads="1"/>
            </p:cNvPicPr>
            <p:nvPr/>
          </p:nvPicPr>
          <p:blipFill>
            <a:blip r:embed="rId11" cstate="print"/>
            <a:srcRect/>
            <a:stretch>
              <a:fillRect/>
            </a:stretch>
          </p:blipFill>
          <p:spPr bwMode="auto">
            <a:xfrm>
              <a:off x="3203848" y="3559341"/>
              <a:ext cx="2664296" cy="1769260"/>
            </a:xfrm>
            <a:prstGeom prst="rect">
              <a:avLst/>
            </a:prstGeom>
            <a:noFill/>
            <a:ln w="38100">
              <a:solidFill>
                <a:schemeClr val="tx1"/>
              </a:solidFill>
            </a:ln>
          </p:spPr>
        </p:pic>
      </p:grpSp>
      <p:pic>
        <p:nvPicPr>
          <p:cNvPr id="16"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Dikdörtgen"/>
          <p:cNvSpPr>
            <a:spLocks noChangeArrowheads="1"/>
          </p:cNvSpPr>
          <p:nvPr/>
        </p:nvSpPr>
        <p:spPr bwMode="auto">
          <a:xfrm>
            <a:off x="0" y="0"/>
            <a:ext cx="660789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ACQUAINTED AND HEATING UP</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3" name="12 Altbilgi Yer Tutucusu"/>
          <p:cNvSpPr>
            <a:spLocks noGrp="1"/>
          </p:cNvSpPr>
          <p:nvPr>
            <p:ph type="ftr" sz="quarter" idx="11"/>
          </p:nvPr>
        </p:nvSpPr>
        <p:spPr/>
        <p:txBody>
          <a:bodyPr/>
          <a:lstStyle/>
          <a:p>
            <a:pPr>
              <a:defRPr/>
            </a:pPr>
            <a:r>
              <a:rPr lang="tr-TR" smtClean="0"/>
              <a:t>OLYMPIC GAMES</a:t>
            </a:r>
            <a:endParaRPr lang="tr-TR" dirty="0"/>
          </a:p>
        </p:txBody>
      </p:sp>
      <p:pic>
        <p:nvPicPr>
          <p:cNvPr id="11" name="Picture 3" descr="C:\Users\TOSHIBA\Desktop\312714_345417468911200_1563144589_n[1].jpg"/>
          <p:cNvPicPr>
            <a:picLocks noChangeAspect="1" noChangeArrowheads="1"/>
          </p:cNvPicPr>
          <p:nvPr/>
        </p:nvPicPr>
        <p:blipFill>
          <a:blip r:embed="rId2" cstate="print"/>
          <a:srcRect/>
          <a:stretch>
            <a:fillRect/>
          </a:stretch>
        </p:blipFill>
        <p:spPr bwMode="auto">
          <a:xfrm>
            <a:off x="5148064" y="692696"/>
            <a:ext cx="3672408" cy="2160240"/>
          </a:xfrm>
          <a:prstGeom prst="rect">
            <a:avLst/>
          </a:prstGeom>
          <a:noFill/>
        </p:spPr>
      </p:pic>
      <p:pic>
        <p:nvPicPr>
          <p:cNvPr id="15" name="Picture 5" descr="http://sphotos-e.ak.fbcdn.net/hphotos-ak-ash3/560217_330163267103287_1804354549_n.jpg"/>
          <p:cNvPicPr>
            <a:picLocks noChangeAspect="1" noChangeArrowheads="1"/>
          </p:cNvPicPr>
          <p:nvPr/>
        </p:nvPicPr>
        <p:blipFill>
          <a:blip r:embed="rId3" cstate="print"/>
          <a:srcRect/>
          <a:stretch>
            <a:fillRect/>
          </a:stretch>
        </p:blipFill>
        <p:spPr bwMode="auto">
          <a:xfrm>
            <a:off x="5148065" y="3212977"/>
            <a:ext cx="3672407" cy="2160239"/>
          </a:xfrm>
          <a:prstGeom prst="rect">
            <a:avLst/>
          </a:prstGeom>
          <a:noFill/>
        </p:spPr>
      </p:pic>
      <p:graphicFrame>
        <p:nvGraphicFramePr>
          <p:cNvPr id="12" name="11 Tablo"/>
          <p:cNvGraphicFramePr>
            <a:graphicFrameLocks noGrp="1"/>
          </p:cNvGraphicFramePr>
          <p:nvPr/>
        </p:nvGraphicFramePr>
        <p:xfrm>
          <a:off x="107504" y="692696"/>
          <a:ext cx="4824536" cy="3302000"/>
        </p:xfrm>
        <a:graphic>
          <a:graphicData uri="http://schemas.openxmlformats.org/drawingml/2006/table">
            <a:tbl>
              <a:tblPr firstRow="1" bandRow="1">
                <a:tableStyleId>{7DF18680-E054-41AD-8BC1-D1AEF772440D}</a:tableStyleId>
              </a:tblPr>
              <a:tblGrid>
                <a:gridCol w="4824536"/>
              </a:tblGrid>
              <a:tr h="370840">
                <a:tc>
                  <a:txBody>
                    <a:bodyPr/>
                    <a:lstStyle/>
                    <a:p>
                      <a:r>
                        <a:rPr lang="tr-TR" dirty="0" err="1" smtClean="0"/>
                        <a:t>Objective</a:t>
                      </a:r>
                      <a:endParaRPr lang="tr-TR" dirty="0"/>
                    </a:p>
                  </a:txBody>
                  <a:tcPr>
                    <a:solidFill>
                      <a:srgbClr val="00B0F0"/>
                    </a:solidFill>
                  </a:tcPr>
                </a:tc>
              </a:tr>
              <a:tr h="370840">
                <a:tc>
                  <a:txBody>
                    <a:bodyPr/>
                    <a:lstStyle/>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Heating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up</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sharing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information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about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program</a:t>
                      </a:r>
                    </a:p>
                  </a:txBody>
                  <a:tcPr horzOverflow="overflow"/>
                </a:tc>
              </a:tr>
              <a:tr h="370840">
                <a:tc>
                  <a:txBody>
                    <a:bodyPr/>
                    <a:lstStyle/>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Informing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about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activity</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chemeClr val="tx1"/>
                          </a:solidFill>
                          <a:effectLst/>
                          <a:latin typeface="+mn-lt"/>
                        </a:rPr>
                        <a:t>Getting</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to</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know</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the</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executive</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group</a:t>
                      </a:r>
                      <a:endParaRPr kumimoji="0" lang="tr-TR" sz="1800" b="0" i="0" u="none" strike="noStrike" cap="none" normalizeH="0" baseline="0" dirty="0" smtClean="0">
                        <a:ln>
                          <a:noFill/>
                        </a:ln>
                        <a:solidFill>
                          <a:schemeClr val="tx1"/>
                        </a:solidFill>
                        <a:effectLst/>
                        <a:latin typeface="+mn-lt"/>
                      </a:endParaRPr>
                    </a:p>
                  </a:txBody>
                  <a:tcPr horzOverflow="overflow"/>
                </a:tc>
              </a:tr>
              <a:tr h="370840">
                <a:tc>
                  <a:txBody>
                    <a:bodyPr/>
                    <a:lstStyle/>
                    <a:p>
                      <a:pPr marL="0" marR="0" lvl="0" indent="0" algn="l" defTabSz="914400" rtl="0" eaLnBrk="0" fontAlgn="base" latinLnBrk="0" hangingPunct="0">
                        <a:lnSpc>
                          <a:spcPct val="100000"/>
                        </a:lnSpc>
                        <a:spcBef>
                          <a:spcPct val="2000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chemeClr val="tx1"/>
                          </a:solidFill>
                          <a:effectLst/>
                          <a:latin typeface="+mn-lt"/>
                        </a:rPr>
                        <a:t>Grouping</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into</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predetermined</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teams</a:t>
                      </a:r>
                      <a:endParaRPr kumimoji="0" lang="tr-TR" sz="1800" b="0" i="0" u="none" strike="noStrike" cap="none" normalizeH="0" baseline="0" dirty="0" smtClean="0">
                        <a:ln>
                          <a:noFill/>
                        </a:ln>
                        <a:solidFill>
                          <a:schemeClr val="tx1"/>
                        </a:solidFill>
                        <a:effectLst/>
                        <a:latin typeface="+mn-lt"/>
                      </a:endParaRPr>
                    </a:p>
                  </a:txBody>
                  <a:tcPr horzOverflow="overflow"/>
                </a:tc>
              </a:tr>
              <a:tr h="370840">
                <a:tc>
                  <a:txBody>
                    <a:bodyPr/>
                    <a:lstStyle/>
                    <a:p>
                      <a:pPr marL="0" marR="0" lvl="0" indent="0" algn="l" defTabSz="914400" rtl="0" eaLnBrk="0" fontAlgn="base" latinLnBrk="0" hangingPunct="0">
                        <a:lnSpc>
                          <a:spcPct val="100000"/>
                        </a:lnSpc>
                        <a:spcBef>
                          <a:spcPct val="2000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chemeClr val="tx1"/>
                          </a:solidFill>
                          <a:effectLst/>
                          <a:latin typeface="+mn-lt"/>
                        </a:rPr>
                        <a:t>Accomodating</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the</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participants</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to</a:t>
                      </a:r>
                      <a:r>
                        <a:rPr kumimoji="0" lang="tr-TR" sz="1800" b="0" i="0" u="none" strike="noStrike" cap="none" normalizeH="0" baseline="0" dirty="0" smtClean="0">
                          <a:ln>
                            <a:noFill/>
                          </a:ln>
                          <a:solidFill>
                            <a:schemeClr val="tx1"/>
                          </a:solidFill>
                          <a:effectLst/>
                          <a:latin typeface="+mn-lt"/>
                        </a:rPr>
                        <a:t> </a:t>
                      </a:r>
                      <a:r>
                        <a:rPr kumimoji="0" lang="tr-TR" sz="1800" b="0" i="0" u="none" strike="noStrike" cap="none" normalizeH="0" baseline="0" dirty="0" err="1" smtClean="0">
                          <a:ln>
                            <a:noFill/>
                          </a:ln>
                          <a:solidFill>
                            <a:schemeClr val="tx1"/>
                          </a:solidFill>
                          <a:effectLst/>
                          <a:latin typeface="+mn-lt"/>
                        </a:rPr>
                        <a:t>the</a:t>
                      </a:r>
                      <a:r>
                        <a:rPr kumimoji="0" lang="tr-TR" sz="1800" b="0" i="0" u="none" strike="noStrike" cap="none" normalizeH="0" baseline="0" dirty="0" smtClean="0">
                          <a:ln>
                            <a:noFill/>
                          </a:ln>
                          <a:solidFill>
                            <a:schemeClr val="tx1"/>
                          </a:solidFill>
                          <a:effectLst/>
                          <a:latin typeface="+mn-lt"/>
                        </a:rPr>
                        <a:t> workshop </a:t>
                      </a:r>
                      <a:r>
                        <a:rPr kumimoji="0" lang="tr-TR" sz="1800" b="0" i="0" u="none" strike="noStrike" cap="none" normalizeH="0" baseline="0" dirty="0" err="1" smtClean="0">
                          <a:ln>
                            <a:noFill/>
                          </a:ln>
                          <a:solidFill>
                            <a:schemeClr val="tx1"/>
                          </a:solidFill>
                          <a:effectLst/>
                          <a:latin typeface="+mn-lt"/>
                        </a:rPr>
                        <a:t>environment</a:t>
                      </a:r>
                      <a:endParaRPr kumimoji="0" lang="tr-TR" sz="1800" b="0" i="0" u="none" strike="noStrike" cap="none" normalizeH="0" baseline="0" dirty="0" smtClean="0">
                        <a:ln>
                          <a:noFill/>
                        </a:ln>
                        <a:solidFill>
                          <a:schemeClr val="tx1"/>
                        </a:solidFill>
                        <a:effectLst/>
                        <a:latin typeface="+mn-lt"/>
                      </a:endParaRPr>
                    </a:p>
                  </a:txBody>
                  <a:tcPr horzOverflow="overflow"/>
                </a:tc>
              </a:tr>
            </a:tbl>
          </a:graphicData>
        </a:graphic>
      </p:graphicFrame>
      <p:pic>
        <p:nvPicPr>
          <p:cNvPr id="8"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096465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39896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THE PYRAMID</a:t>
            </a:r>
            <a:r>
              <a:rPr lang="tr-TR" sz="4400" b="1" dirty="0" smtClean="0">
                <a:solidFill>
                  <a:srgbClr val="00B0F0"/>
                </a:solidFill>
                <a:latin typeface="Calibri" pitchFamily="34" charset="0"/>
              </a:rPr>
              <a:t>]</a:t>
            </a:r>
            <a:endParaRPr lang="tr-TR" b="1"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5" name="Picture 2" descr="http://sphotos-b.ak.fbcdn.net/hphotos-ak-ash3/67387_344957645623849_1258713420_n.jpg"/>
          <p:cNvPicPr>
            <a:picLocks noChangeAspect="1" noChangeArrowheads="1"/>
          </p:cNvPicPr>
          <p:nvPr/>
        </p:nvPicPr>
        <p:blipFill>
          <a:blip r:embed="rId2" cstate="print"/>
          <a:srcRect/>
          <a:stretch>
            <a:fillRect/>
          </a:stretch>
        </p:blipFill>
        <p:spPr bwMode="auto">
          <a:xfrm>
            <a:off x="5508104" y="724050"/>
            <a:ext cx="3312368" cy="2200894"/>
          </a:xfrm>
          <a:prstGeom prst="rect">
            <a:avLst/>
          </a:prstGeom>
          <a:noFill/>
        </p:spPr>
      </p:pic>
      <p:pic>
        <p:nvPicPr>
          <p:cNvPr id="16" name="Picture 6" descr="C:\POZİTİF OUTDOOR\AKTİVİTE FOTO VE VİDEOLAR\SVAH&amp;COMPAREX(09.06.2012)\FOTO\seçilmişler\PİRAMİT\DSC_0169.JPG"/>
          <p:cNvPicPr>
            <a:picLocks noChangeAspect="1" noChangeArrowheads="1"/>
          </p:cNvPicPr>
          <p:nvPr/>
        </p:nvPicPr>
        <p:blipFill>
          <a:blip r:embed="rId3" cstate="print"/>
          <a:srcRect/>
          <a:stretch>
            <a:fillRect/>
          </a:stretch>
        </p:blipFill>
        <p:spPr bwMode="auto">
          <a:xfrm>
            <a:off x="5508104" y="3284984"/>
            <a:ext cx="3312368" cy="2232248"/>
          </a:xfrm>
          <a:prstGeom prst="rect">
            <a:avLst/>
          </a:prstGeom>
          <a:noFill/>
        </p:spPr>
      </p:pic>
      <p:graphicFrame>
        <p:nvGraphicFramePr>
          <p:cNvPr id="13" name="12 Tablo"/>
          <p:cNvGraphicFramePr>
            <a:graphicFrameLocks noGrp="1"/>
          </p:cNvGraphicFramePr>
          <p:nvPr/>
        </p:nvGraphicFramePr>
        <p:xfrm>
          <a:off x="107504" y="692696"/>
          <a:ext cx="5159896" cy="4622799"/>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None/>
                        <a:tabLst/>
                      </a:pPr>
                      <a:r>
                        <a:rPr kumimoji="0" lang="tr-TR" sz="1800" b="0" i="0" u="none" strike="noStrike" cap="none" normalizeH="0" baseline="0" dirty="0" err="1" smtClean="0">
                          <a:ln>
                            <a:noFill/>
                          </a:ln>
                          <a:solidFill>
                            <a:srgbClr val="000000"/>
                          </a:solidFill>
                          <a:effectLst/>
                          <a:latin typeface="+mn-lt"/>
                        </a:rPr>
                        <a:t>One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participant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goes</a:t>
                      </a:r>
                      <a:r>
                        <a:rPr kumimoji="0" lang="tr-TR" sz="1800" b="0" i="0" u="none" strike="noStrike" cap="none" normalizeH="0" baseline="0" dirty="0" smtClean="0">
                          <a:ln>
                            <a:noFill/>
                          </a:ln>
                          <a:solidFill>
                            <a:srgbClr val="000000"/>
                          </a:solidFill>
                          <a:effectLst/>
                          <a:latin typeface="+mn-lt"/>
                        </a:rPr>
                        <a:t> inside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changes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places</a:t>
                      </a:r>
                      <a:r>
                        <a:rPr kumimoji="0" lang="tr-TR" sz="1800" b="0" i="0" u="none" strike="noStrike" cap="none" normalizeH="0" baseline="0" dirty="0" smtClean="0">
                          <a:ln>
                            <a:noFill/>
                          </a:ln>
                          <a:solidFill>
                            <a:srgbClr val="000000"/>
                          </a:solidFill>
                          <a:effectLst/>
                          <a:latin typeface="+mn-lt"/>
                        </a:rPr>
                        <a:t> of </a:t>
                      </a:r>
                      <a:r>
                        <a:rPr kumimoji="0" lang="tr-TR" sz="1800" b="0" i="0" u="none" strike="noStrike" cap="none" normalizeH="0" baseline="0" dirty="0" err="1" smtClean="0">
                          <a:ln>
                            <a:noFill/>
                          </a:ln>
                          <a:solidFill>
                            <a:srgbClr val="000000"/>
                          </a:solidFill>
                          <a:effectLst/>
                          <a:latin typeface="+mn-lt"/>
                        </a:rPr>
                        <a:t>sticks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while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others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guide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him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solve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mystery</a:t>
                      </a:r>
                      <a:r>
                        <a:rPr kumimoji="0" lang="tr-TR" sz="1800" b="0" i="0" u="none" strike="noStrike" cap="none" normalizeH="0" baseline="0" dirty="0" smtClean="0">
                          <a:ln>
                            <a:noFill/>
                          </a:ln>
                          <a:solidFill>
                            <a:srgbClr val="000000"/>
                          </a:solidFill>
                          <a:effectLst/>
                          <a:latin typeface="+mn-lt"/>
                        </a:rPr>
                        <a:t> of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pyramid</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342900" marR="0" lvl="0" indent="-342900" algn="l" defTabSz="914400" rtl="0" eaLnBrk="1" fontAlgn="base" latinLnBrk="0" hangingPunct="1">
                        <a:lnSpc>
                          <a:spcPct val="100000"/>
                        </a:lnSpc>
                        <a:spcBef>
                          <a:spcPct val="0"/>
                        </a:spcBef>
                        <a:spcAft>
                          <a:spcPct val="0"/>
                        </a:spcAft>
                        <a:buClr>
                          <a:srgbClr val="00B0F0"/>
                        </a:buClr>
                        <a:buSzTx/>
                        <a:buFont typeface="Wingdings" pitchFamily="2" charset="2"/>
                        <a:buNone/>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rPr>
                        <a:t>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Deciding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fast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Different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opinions</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14087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STONE AGE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5" name="Picture 2" descr="C:\POZİTİF OUTDOOR\AKTİVİTE FOTO VE VİDEOLAR\SVAH&amp;COMPAREX(09.06.2012)\FOTO\seçilmişler\TAŞ DEVRİ\DSC_0076.JPG"/>
          <p:cNvPicPr>
            <a:picLocks noChangeAspect="1" noChangeArrowheads="1"/>
          </p:cNvPicPr>
          <p:nvPr/>
        </p:nvPicPr>
        <p:blipFill>
          <a:blip r:embed="rId2" cstate="print"/>
          <a:srcRect/>
          <a:stretch>
            <a:fillRect/>
          </a:stretch>
        </p:blipFill>
        <p:spPr bwMode="auto">
          <a:xfrm>
            <a:off x="5220072" y="692697"/>
            <a:ext cx="3384376" cy="2160240"/>
          </a:xfrm>
          <a:prstGeom prst="rect">
            <a:avLst/>
          </a:prstGeom>
          <a:noFill/>
        </p:spPr>
      </p:pic>
      <p:pic>
        <p:nvPicPr>
          <p:cNvPr id="16" name="Picture 4" descr="http://sphotos-e.ak.fbcdn.net/hphotos-ak-ash3/522728_344958955623718_569243164_n.jpg"/>
          <p:cNvPicPr>
            <a:picLocks noChangeAspect="1" noChangeArrowheads="1"/>
          </p:cNvPicPr>
          <p:nvPr/>
        </p:nvPicPr>
        <p:blipFill>
          <a:blip r:embed="rId3" cstate="print"/>
          <a:srcRect/>
          <a:stretch>
            <a:fillRect/>
          </a:stretch>
        </p:blipFill>
        <p:spPr bwMode="auto">
          <a:xfrm>
            <a:off x="5220072" y="3212976"/>
            <a:ext cx="3384376" cy="2160240"/>
          </a:xfrm>
          <a:prstGeom prst="rect">
            <a:avLst/>
          </a:prstGeom>
          <a:noFill/>
        </p:spPr>
      </p:pic>
      <p:graphicFrame>
        <p:nvGraphicFramePr>
          <p:cNvPr id="13" name="12 Tablo"/>
          <p:cNvGraphicFramePr>
            <a:graphicFrameLocks noGrp="1"/>
          </p:cNvGraphicFramePr>
          <p:nvPr/>
        </p:nvGraphicFramePr>
        <p:xfrm>
          <a:off x="107504" y="692696"/>
          <a:ext cx="4896544" cy="4348480"/>
        </p:xfrm>
        <a:graphic>
          <a:graphicData uri="http://schemas.openxmlformats.org/drawingml/2006/table">
            <a:tbl>
              <a:tblPr firstRow="1" bandRow="1">
                <a:tableStyleId>{7DF18680-E054-41AD-8BC1-D1AEF772440D}</a:tableStyleId>
              </a:tblPr>
              <a:tblGrid>
                <a:gridCol w="4896544"/>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Travelling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with</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stone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age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vehicle</a:t>
                      </a:r>
                      <a:r>
                        <a:rPr kumimoji="0" lang="tr-TR" sz="1800" b="0" i="0" u="none" strike="noStrike" cap="none" normalizeH="0" baseline="0" dirty="0" smtClean="0">
                          <a:ln>
                            <a:noFill/>
                          </a:ln>
                          <a:solidFill>
                            <a:srgbClr val="000000"/>
                          </a:solidFill>
                          <a:effectLst/>
                          <a:latin typeface="+mn-lt"/>
                        </a:rPr>
                        <a:t> as a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for</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vehicle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342900" marR="0" lvl="0" indent="-342900" algn="l" defTabSz="914400" rtl="0" eaLnBrk="1" fontAlgn="base" latinLnBrk="0" hangingPunct="1">
                        <a:lnSpc>
                          <a:spcPct val="100000"/>
                        </a:lnSpc>
                        <a:spcBef>
                          <a:spcPct val="0"/>
                        </a:spcBef>
                        <a:spcAft>
                          <a:spcPct val="0"/>
                        </a:spcAft>
                        <a:buClr>
                          <a:srgbClr val="00B0F0"/>
                        </a:buClr>
                        <a:buSzTx/>
                        <a:buFont typeface="Wingdings" pitchFamily="2" charset="2"/>
                        <a:buNone/>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rPr>
                        <a:t>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Harmonious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Helping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each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other</a:t>
                      </a:r>
                      <a:r>
                        <a:rPr kumimoji="0" lang="tr-TR" sz="1800" b="0" i="0" u="none" strike="noStrike" cap="none" normalizeH="0" baseline="0" dirty="0" smtClean="0">
                          <a:ln>
                            <a:noFill/>
                          </a:ln>
                          <a:solidFill>
                            <a:srgbClr val="000000"/>
                          </a:solidFill>
                          <a:effectLst/>
                          <a:latin typeface="+mn-lt"/>
                        </a:rPr>
                        <a:t> </a:t>
                      </a:r>
                    </a:p>
                  </a:txBody>
                  <a:tcPr horzOverflow="overflow"/>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photos-b.ak.fbcdn.net/hphotos-ak-prn1/540916_345417065577907_945670061_n.jpg"/>
          <p:cNvPicPr>
            <a:picLocks noChangeAspect="1" noChangeArrowheads="1"/>
          </p:cNvPicPr>
          <p:nvPr/>
        </p:nvPicPr>
        <p:blipFill>
          <a:blip r:embed="rId2" cstate="print"/>
          <a:srcRect/>
          <a:stretch>
            <a:fillRect/>
          </a:stretch>
        </p:blipFill>
        <p:spPr bwMode="auto">
          <a:xfrm>
            <a:off x="5940152" y="2780928"/>
            <a:ext cx="2232248" cy="3204357"/>
          </a:xfrm>
          <a:prstGeom prst="rect">
            <a:avLst/>
          </a:prstGeom>
          <a:noFill/>
        </p:spPr>
      </p:pic>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16171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THE PUPPET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5" name="Picture 4" descr="http://sphotos-e.ak.fbcdn.net/hphotos-ak-snc6/182453_345417088911238_1341955385_n.jpg"/>
          <p:cNvPicPr>
            <a:picLocks noChangeAspect="1" noChangeArrowheads="1"/>
          </p:cNvPicPr>
          <p:nvPr/>
        </p:nvPicPr>
        <p:blipFill>
          <a:blip r:embed="rId3" cstate="print"/>
          <a:srcRect/>
          <a:stretch>
            <a:fillRect/>
          </a:stretch>
        </p:blipFill>
        <p:spPr bwMode="auto">
          <a:xfrm>
            <a:off x="5364088" y="692696"/>
            <a:ext cx="3456384" cy="2232248"/>
          </a:xfrm>
          <a:prstGeom prst="rect">
            <a:avLst/>
          </a:prstGeom>
          <a:noFill/>
        </p:spPr>
      </p:pic>
      <p:graphicFrame>
        <p:nvGraphicFramePr>
          <p:cNvPr id="13" name="12 Tablo"/>
          <p:cNvGraphicFramePr>
            <a:graphicFrameLocks noGrp="1"/>
          </p:cNvGraphicFramePr>
          <p:nvPr/>
        </p:nvGraphicFramePr>
        <p:xfrm>
          <a:off x="107504" y="692696"/>
          <a:ext cx="4896544" cy="4622799"/>
        </p:xfrm>
        <a:graphic>
          <a:graphicData uri="http://schemas.openxmlformats.org/drawingml/2006/table">
            <a:tbl>
              <a:tblPr firstRow="1" bandRow="1">
                <a:tableStyleId>{7DF18680-E054-41AD-8BC1-D1AEF772440D}</a:tableStyleId>
              </a:tblPr>
              <a:tblGrid>
                <a:gridCol w="4896544"/>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puppet</a:t>
                      </a:r>
                      <a:r>
                        <a:rPr kumimoji="0" lang="tr-TR" sz="1800" b="0" i="0" u="none" strike="noStrike" cap="none" normalizeH="0" baseline="0" dirty="0" smtClean="0">
                          <a:ln>
                            <a:noFill/>
                          </a:ln>
                          <a:solidFill>
                            <a:srgbClr val="000000"/>
                          </a:solidFill>
                          <a:effectLst/>
                          <a:latin typeface="+mn-lt"/>
                        </a:rPr>
                        <a:t> has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be </a:t>
                      </a:r>
                      <a:r>
                        <a:rPr kumimoji="0" lang="tr-TR" sz="1800" b="0" i="0" u="none" strike="noStrike" cap="none" normalizeH="0" baseline="0" dirty="0" err="1" smtClean="0">
                          <a:ln>
                            <a:noFill/>
                          </a:ln>
                          <a:solidFill>
                            <a:srgbClr val="000000"/>
                          </a:solidFill>
                          <a:effectLst/>
                          <a:latin typeface="+mn-lt"/>
                        </a:rPr>
                        <a:t>directed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towards</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target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One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member</a:t>
                      </a:r>
                      <a:r>
                        <a:rPr kumimoji="0" lang="tr-TR" sz="1800" b="0" i="0" u="none" strike="noStrike" cap="none" normalizeH="0" baseline="0" dirty="0" smtClean="0">
                          <a:ln>
                            <a:noFill/>
                          </a:ln>
                          <a:solidFill>
                            <a:srgbClr val="000000"/>
                          </a:solidFill>
                          <a:effectLst/>
                          <a:latin typeface="+mn-lt"/>
                        </a:rPr>
                        <a:t> of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puppet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while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others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control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ropes</a:t>
                      </a:r>
                      <a:r>
                        <a:rPr kumimoji="0" lang="tr-TR" sz="1800" b="0" i="0" u="none" strike="noStrike" cap="none" normalizeH="0" baseline="0" dirty="0" smtClean="0">
                          <a:ln>
                            <a:noFill/>
                          </a:ln>
                          <a:solidFill>
                            <a:srgbClr val="000000"/>
                          </a:solidFill>
                          <a:effectLst/>
                          <a:latin typeface="+mn-lt"/>
                        </a:rPr>
                        <a:t>. </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Solving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problems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r>
                        <a:rPr kumimoji="0" lang="tr-TR" sz="1800" b="0" i="0" u="none" strike="noStrike" cap="none" normalizeH="0" baseline="0" dirty="0" smtClean="0">
                          <a:ln>
                            <a:noFill/>
                          </a:ln>
                          <a:solidFill>
                            <a:srgbClr val="000000"/>
                          </a:solidFill>
                          <a:effectLst/>
                          <a:latin typeface="+mn-lt"/>
                        </a:rPr>
                        <a:t>,</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Harmonious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Mutual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aid</a:t>
                      </a:r>
                      <a:r>
                        <a:rPr kumimoji="0" lang="tr-TR" sz="1800" b="0" i="0" u="none" strike="noStrike" cap="none" normalizeH="0" baseline="0" dirty="0" smtClean="0">
                          <a:ln>
                            <a:noFill/>
                          </a:ln>
                          <a:solidFill>
                            <a:srgbClr val="000000"/>
                          </a:solidFill>
                          <a:effectLst/>
                          <a:latin typeface="+mn-lt"/>
                        </a:rPr>
                        <a:t> </a:t>
                      </a:r>
                    </a:p>
                  </a:txBody>
                  <a:tcPr horzOverflow="overflow"/>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395332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LYBRINTH</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5" name="Picture 2" descr="C:\POZİTİF OUTDOOR\AKTİVİTE FOTO VE VİDEOLAR\SVAH&amp;COMPAREX(09.06.2012)\FOTO\seçilmişler\LABİRENT\DSC_0160.JPG"/>
          <p:cNvPicPr>
            <a:picLocks noChangeAspect="1" noChangeArrowheads="1"/>
          </p:cNvPicPr>
          <p:nvPr/>
        </p:nvPicPr>
        <p:blipFill>
          <a:blip r:embed="rId2" cstate="print"/>
          <a:srcRect/>
          <a:stretch>
            <a:fillRect/>
          </a:stretch>
        </p:blipFill>
        <p:spPr bwMode="auto">
          <a:xfrm>
            <a:off x="5292080" y="787687"/>
            <a:ext cx="3456384" cy="2137258"/>
          </a:xfrm>
          <a:prstGeom prst="rect">
            <a:avLst/>
          </a:prstGeom>
          <a:noFill/>
        </p:spPr>
      </p:pic>
      <p:pic>
        <p:nvPicPr>
          <p:cNvPr id="16" name="Picture 2" descr="http://sphotos-h.ak.fbcdn.net/hphotos-ak-ash3/625523_344959238957023_1781224293_n.jpg"/>
          <p:cNvPicPr>
            <a:picLocks noChangeAspect="1" noChangeArrowheads="1"/>
          </p:cNvPicPr>
          <p:nvPr/>
        </p:nvPicPr>
        <p:blipFill>
          <a:blip r:embed="rId3" cstate="print"/>
          <a:srcRect/>
          <a:stretch>
            <a:fillRect/>
          </a:stretch>
        </p:blipFill>
        <p:spPr bwMode="auto">
          <a:xfrm>
            <a:off x="5292081" y="3284985"/>
            <a:ext cx="3456383" cy="2160239"/>
          </a:xfrm>
          <a:prstGeom prst="rect">
            <a:avLst/>
          </a:prstGeom>
          <a:noFill/>
        </p:spPr>
      </p:pic>
      <p:graphicFrame>
        <p:nvGraphicFramePr>
          <p:cNvPr id="13" name="12 Tablo"/>
          <p:cNvGraphicFramePr>
            <a:graphicFrameLocks noGrp="1"/>
          </p:cNvGraphicFramePr>
          <p:nvPr/>
        </p:nvGraphicFramePr>
        <p:xfrm>
          <a:off x="107504" y="692696"/>
          <a:ext cx="4968552" cy="4348480"/>
        </p:xfrm>
        <a:graphic>
          <a:graphicData uri="http://schemas.openxmlformats.org/drawingml/2006/table">
            <a:tbl>
              <a:tblPr firstRow="1" bandRow="1">
                <a:tableStyleId>{7DF18680-E054-41AD-8BC1-D1AEF772440D}</a:tableStyleId>
              </a:tblPr>
              <a:tblGrid>
                <a:gridCol w="4968552"/>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Controlling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mobile </a:t>
                      </a:r>
                      <a:r>
                        <a:rPr kumimoji="0" lang="tr-TR" sz="1800" b="0" i="0" u="none" strike="noStrike" cap="none" normalizeH="0" baseline="0" dirty="0" err="1" smtClean="0">
                          <a:ln>
                            <a:noFill/>
                          </a:ln>
                          <a:solidFill>
                            <a:srgbClr val="000000"/>
                          </a:solidFill>
                          <a:effectLst/>
                          <a:latin typeface="+mn-lt"/>
                        </a:rPr>
                        <a:t>lybrinth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exit</a:t>
                      </a:r>
                      <a:r>
                        <a:rPr kumimoji="0" lang="tr-TR" sz="1800" b="0" i="0" u="none" strike="noStrike" cap="none" normalizeH="0" baseline="0" dirty="0" smtClean="0">
                          <a:ln>
                            <a:noFill/>
                          </a:ln>
                          <a:solidFill>
                            <a:srgbClr val="000000"/>
                          </a:solidFill>
                          <a:effectLst/>
                          <a:latin typeface="+mn-lt"/>
                        </a:rPr>
                        <a:t>, as a </a:t>
                      </a:r>
                      <a:r>
                        <a:rPr kumimoji="0" lang="tr-TR" sz="1800" b="0" i="0" u="none" strike="noStrike" cap="none" normalizeH="0" baseline="0" dirty="0" err="1" smtClean="0">
                          <a:ln>
                            <a:noFill/>
                          </a:ln>
                          <a:solidFill>
                            <a:srgbClr val="000000"/>
                          </a:solidFill>
                          <a:effectLst/>
                          <a:latin typeface="+mn-lt"/>
                        </a:rPr>
                        <a:t>team</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Solving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r>
                        <a:rPr kumimoji="0" lang="tr-TR" sz="1800" b="0" i="0" u="none" strike="noStrike" cap="none" normalizeH="0" baseline="0" dirty="0" smtClean="0">
                          <a:ln>
                            <a:noFill/>
                          </a:ln>
                          <a:solidFill>
                            <a:srgbClr val="000000"/>
                          </a:solidFill>
                          <a:effectLst/>
                          <a:latin typeface="+mn-lt"/>
                        </a:rPr>
                        <a:t>,</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Harmonious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Mutual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aid</a:t>
                      </a:r>
                      <a:r>
                        <a:rPr kumimoji="0" lang="tr-TR" sz="1800" b="0" i="0" u="none" strike="noStrike" cap="none" normalizeH="0" baseline="0" dirty="0" smtClean="0">
                          <a:ln>
                            <a:noFill/>
                          </a:ln>
                          <a:solidFill>
                            <a:srgbClr val="000000"/>
                          </a:solidFill>
                          <a:effectLst/>
                          <a:latin typeface="+mn-lt"/>
                        </a:rPr>
                        <a:t> </a:t>
                      </a:r>
                    </a:p>
                  </a:txBody>
                  <a:tcPr horzOverflow="overflow"/>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05752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ACID POOL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1" name="Picture 5" descr="E:\POZİTİF OUTDOOR\AKTİVİTE FOTO VE VİDEOLAR\TEZ TUR INFO 2011 AMARA DOLCE VITA\tez tur mice resim BURÇİN\DSC_0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274" y="716292"/>
            <a:ext cx="3400206" cy="22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Users\user\Desktop\KÜÇÜLT\DSC_0557.jpg"/>
          <p:cNvPicPr>
            <a:picLocks noChangeAspect="1" noChangeArrowheads="1"/>
          </p:cNvPicPr>
          <p:nvPr/>
        </p:nvPicPr>
        <p:blipFill>
          <a:blip r:embed="rId3" cstate="print"/>
          <a:srcRect/>
          <a:stretch>
            <a:fillRect/>
          </a:stretch>
        </p:blipFill>
        <p:spPr bwMode="auto">
          <a:xfrm>
            <a:off x="5508104" y="3351676"/>
            <a:ext cx="3384376" cy="2309572"/>
          </a:xfrm>
          <a:prstGeom prst="rect">
            <a:avLst/>
          </a:prstGeom>
          <a:noFill/>
          <a:ln w="9525">
            <a:noFill/>
            <a:miter lim="800000"/>
            <a:headEnd/>
            <a:tailEnd/>
          </a:ln>
        </p:spPr>
      </p:pic>
      <p:graphicFrame>
        <p:nvGraphicFramePr>
          <p:cNvPr id="16" name="15 Tablo"/>
          <p:cNvGraphicFramePr>
            <a:graphicFrameLocks noGrp="1"/>
          </p:cNvGraphicFramePr>
          <p:nvPr/>
        </p:nvGraphicFramePr>
        <p:xfrm>
          <a:off x="107504" y="692696"/>
          <a:ext cx="5159896" cy="4429759"/>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Placing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information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balls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into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correct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resources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without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falling</a:t>
                      </a:r>
                      <a:r>
                        <a:rPr kumimoji="0" lang="tr-TR" sz="1800" b="0" i="0" u="none" strike="noStrike" cap="none" normalizeH="0" baseline="0" dirty="0" smtClean="0">
                          <a:ln>
                            <a:noFill/>
                          </a:ln>
                          <a:solidFill>
                            <a:srgbClr val="000000"/>
                          </a:solidFill>
                          <a:effectLst/>
                          <a:latin typeface="+mn-lt"/>
                        </a:rPr>
                        <a:t> in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acid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pool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It</a:t>
                      </a:r>
                      <a:r>
                        <a:rPr kumimoji="0" lang="tr-TR" sz="1800" b="0" i="0" u="none" strike="noStrike" cap="none" normalizeH="0" baseline="0" dirty="0" smtClean="0">
                          <a:ln>
                            <a:noFill/>
                          </a:ln>
                          <a:solidFill>
                            <a:srgbClr val="000000"/>
                          </a:solidFill>
                          <a:effectLst/>
                          <a:latin typeface="+mn-lt"/>
                        </a:rPr>
                        <a:t> is </a:t>
                      </a:r>
                      <a:r>
                        <a:rPr kumimoji="0" lang="tr-TR" sz="1800" b="0" i="0" u="none" strike="noStrike" cap="none" normalizeH="0" baseline="0" dirty="0" err="1" smtClean="0">
                          <a:ln>
                            <a:noFill/>
                          </a:ln>
                          <a:solidFill>
                            <a:srgbClr val="000000"/>
                          </a:solidFill>
                          <a:effectLst/>
                          <a:latin typeface="+mn-lt"/>
                        </a:rPr>
                        <a:t>exactly</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effort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Every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should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first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solve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problem in </a:t>
                      </a:r>
                      <a:r>
                        <a:rPr kumimoji="0" lang="tr-TR" sz="1800" b="0" i="0" u="none" strike="noStrike" cap="none" normalizeH="0" baseline="0" dirty="0" err="1" smtClean="0">
                          <a:ln>
                            <a:noFill/>
                          </a:ln>
                          <a:solidFill>
                            <a:srgbClr val="000000"/>
                          </a:solidFill>
                          <a:effectLst/>
                          <a:latin typeface="+mn-lt"/>
                        </a:rPr>
                        <a:t>coordination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It</a:t>
                      </a:r>
                      <a:r>
                        <a:rPr kumimoji="0" lang="tr-TR" sz="1800" b="0" i="0" u="none" strike="noStrike" cap="none" normalizeH="0" baseline="0" dirty="0" smtClean="0">
                          <a:ln>
                            <a:noFill/>
                          </a:ln>
                          <a:solidFill>
                            <a:srgbClr val="000000"/>
                          </a:solidFill>
                          <a:effectLst/>
                          <a:latin typeface="+mn-lt"/>
                        </a:rPr>
                        <a:t> is </a:t>
                      </a:r>
                      <a:r>
                        <a:rPr kumimoji="0" lang="tr-TR" sz="1800" b="0" i="0" u="none" strike="noStrike" cap="none" normalizeH="0" baseline="0" dirty="0" err="1" smtClean="0">
                          <a:ln>
                            <a:noFill/>
                          </a:ln>
                          <a:solidFill>
                            <a:srgbClr val="000000"/>
                          </a:solidFill>
                          <a:effectLst/>
                          <a:latin typeface="+mn-lt"/>
                        </a:rPr>
                        <a:t>then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very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important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be </a:t>
                      </a:r>
                      <a:r>
                        <a:rPr kumimoji="0" lang="tr-TR" sz="1800" b="0" i="0" u="none" strike="noStrike" cap="none" normalizeH="0" baseline="0" dirty="0" err="1" smtClean="0">
                          <a:ln>
                            <a:noFill/>
                          </a:ln>
                          <a:solidFill>
                            <a:srgbClr val="000000"/>
                          </a:solidFill>
                          <a:effectLst/>
                          <a:latin typeface="+mn-lt"/>
                        </a:rPr>
                        <a:t>able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realise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theoretical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a:t>
                      </a:r>
                      <a:r>
                        <a:rPr kumimoji="0" lang="tr-TR" sz="1800" b="0" i="0" u="none" strike="noStrike" cap="none" normalizeH="0" baseline="0" dirty="0" smtClean="0">
                          <a:ln>
                            <a:noFill/>
                          </a:ln>
                          <a:solidFill>
                            <a:srgbClr val="000000"/>
                          </a:solidFill>
                          <a:effectLst/>
                          <a:latin typeface="+mn-lt"/>
                        </a:rPr>
                        <a:t>.</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Solving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2" name="7 Dikdörtgen"/>
          <p:cNvSpPr>
            <a:spLocks noChangeArrowheads="1"/>
          </p:cNvSpPr>
          <p:nvPr/>
        </p:nvSpPr>
        <p:spPr bwMode="auto">
          <a:xfrm>
            <a:off x="0" y="0"/>
            <a:ext cx="499848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THE CATERPILLAR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1" name="Picture 3" descr="E:\POZİTİF OUTDOOR\AKTİVİTE FOTO VE VİDEOLAR\TEZ TUR INFO 2011 AMARA DOLCE VITA\tez tur mice resim BURÇİN\DSC_0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739382"/>
            <a:ext cx="3474542" cy="218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photos-h.ak.fbcdn.net/hphotos-ak-snc7/482358_345417182244562_413285331_n.jpg"/>
          <p:cNvPicPr>
            <a:picLocks noChangeAspect="1" noChangeArrowheads="1"/>
          </p:cNvPicPr>
          <p:nvPr/>
        </p:nvPicPr>
        <p:blipFill>
          <a:blip r:embed="rId4" cstate="print"/>
          <a:srcRect/>
          <a:stretch>
            <a:fillRect/>
          </a:stretch>
        </p:blipFill>
        <p:spPr bwMode="auto">
          <a:xfrm>
            <a:off x="5220072" y="3284984"/>
            <a:ext cx="3456384" cy="2232248"/>
          </a:xfrm>
          <a:prstGeom prst="rect">
            <a:avLst/>
          </a:prstGeom>
          <a:noFill/>
        </p:spPr>
      </p:pic>
      <p:graphicFrame>
        <p:nvGraphicFramePr>
          <p:cNvPr id="15" name="14 Tablo"/>
          <p:cNvGraphicFramePr>
            <a:graphicFrameLocks noGrp="1"/>
          </p:cNvGraphicFramePr>
          <p:nvPr>
            <p:extLst>
              <p:ext uri="{D42A27DB-BD31-4B8C-83A1-F6EECF244321}">
                <p14:modId xmlns:p14="http://schemas.microsoft.com/office/powerpoint/2010/main" val="3502670713"/>
              </p:ext>
            </p:extLst>
          </p:nvPr>
        </p:nvGraphicFramePr>
        <p:xfrm>
          <a:off x="107504" y="774928"/>
          <a:ext cx="4896544" cy="4251959"/>
        </p:xfrm>
        <a:graphic>
          <a:graphicData uri="http://schemas.openxmlformats.org/drawingml/2006/table">
            <a:tbl>
              <a:tblPr firstRow="1" bandRow="1">
                <a:tableStyleId>{7DF18680-E054-41AD-8BC1-D1AEF772440D}</a:tableStyleId>
              </a:tblPr>
              <a:tblGrid>
                <a:gridCol w="4896544"/>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0" i="0" u="none" strike="noStrike" cap="none" normalizeH="0" baseline="0" dirty="0" err="1" smtClean="0">
                          <a:ln>
                            <a:noFill/>
                          </a:ln>
                          <a:solidFill>
                            <a:srgbClr val="000000"/>
                          </a:solidFill>
                          <a:effectLst/>
                          <a:latin typeface="+mn-lt"/>
                        </a:rPr>
                        <a:t>Being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able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towards</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target</a:t>
                      </a:r>
                      <a:r>
                        <a:rPr kumimoji="0" lang="tr-TR" sz="1800" b="0" i="0" u="none" strike="noStrike" cap="none" normalizeH="0" baseline="0" dirty="0" smtClean="0">
                          <a:ln>
                            <a:noFill/>
                          </a:ln>
                          <a:solidFill>
                            <a:srgbClr val="000000"/>
                          </a:solidFill>
                          <a:effectLst/>
                          <a:latin typeface="+mn-lt"/>
                        </a:rPr>
                        <a:t> as a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An </a:t>
                      </a:r>
                      <a:r>
                        <a:rPr kumimoji="0" lang="tr-TR" sz="1800" b="0" i="0" u="none" strike="noStrike" cap="none" normalizeH="0" baseline="0" dirty="0" err="1" smtClean="0">
                          <a:ln>
                            <a:noFill/>
                          </a:ln>
                          <a:solidFill>
                            <a:srgbClr val="000000"/>
                          </a:solidFill>
                          <a:effectLst/>
                          <a:latin typeface="+mn-lt"/>
                        </a:rPr>
                        <a:t>activity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which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seems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easy</a:t>
                      </a:r>
                      <a:r>
                        <a:rPr kumimoji="0" lang="tr-TR" sz="1800" b="0" i="0" u="none" strike="noStrike" cap="none" normalizeH="0" baseline="0" dirty="0" smtClean="0">
                          <a:ln>
                            <a:noFill/>
                          </a:ln>
                          <a:solidFill>
                            <a:srgbClr val="000000"/>
                          </a:solidFill>
                          <a:effectLst/>
                          <a:latin typeface="+mn-lt"/>
                        </a:rPr>
                        <a:t> but can not be </a:t>
                      </a:r>
                      <a:r>
                        <a:rPr kumimoji="0" lang="tr-TR" sz="1800" b="0" i="0" u="none" strike="noStrike" cap="none" normalizeH="0" baseline="0" dirty="0" err="1" smtClean="0">
                          <a:ln>
                            <a:noFill/>
                          </a:ln>
                          <a:solidFill>
                            <a:srgbClr val="000000"/>
                          </a:solidFill>
                          <a:effectLst/>
                          <a:latin typeface="+mn-lt"/>
                        </a:rPr>
                        <a:t>achived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even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if</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one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member</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fails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a:t>
                      </a:r>
                      <a:r>
                        <a:rPr kumimoji="0" lang="tr-TR" sz="1800" b="0" i="0" u="none" strike="noStrike" cap="none" normalizeH="0" baseline="0" dirty="0" smtClean="0">
                          <a:ln>
                            <a:noFill/>
                          </a:ln>
                          <a:solidFill>
                            <a:srgbClr val="000000"/>
                          </a:solidFill>
                          <a:effectLst/>
                          <a:latin typeface="+mn-lt"/>
                        </a:rPr>
                        <a:t> in </a:t>
                      </a:r>
                      <a:r>
                        <a:rPr kumimoji="0" lang="tr-TR" sz="1800" b="0" i="0" u="none" strike="noStrike" cap="none" normalizeH="0" baseline="0" dirty="0" err="1" smtClean="0">
                          <a:ln>
                            <a:noFill/>
                          </a:ln>
                          <a:solidFill>
                            <a:srgbClr val="000000"/>
                          </a:solidFill>
                          <a:effectLst/>
                          <a:latin typeface="+mn-lt"/>
                        </a:rPr>
                        <a:t>synchrony</a:t>
                      </a:r>
                      <a:r>
                        <a:rPr kumimoji="0" lang="tr-TR" sz="1800" b="0" i="0" u="none" strike="noStrike" cap="none" normalizeH="0" baseline="0" dirty="0" smtClean="0">
                          <a:ln>
                            <a:noFill/>
                          </a:ln>
                          <a:solidFill>
                            <a:srgbClr val="000000"/>
                          </a:solidFill>
                          <a:effectLst/>
                          <a:latin typeface="+mn-lt"/>
                        </a:rPr>
                        <a:t>.</a:t>
                      </a:r>
                      <a:r>
                        <a:rPr kumimoji="0" lang="tr-TR" sz="1800" b="1" i="0" u="none" strike="noStrike" cap="none" normalizeH="0" baseline="0" dirty="0" smtClean="0">
                          <a:ln>
                            <a:noFill/>
                          </a:ln>
                          <a:solidFill>
                            <a:srgbClr val="000000"/>
                          </a:solidFill>
                          <a:effectLst/>
                          <a:latin typeface="+mn-lt"/>
                        </a:rPr>
                        <a:t> </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Moving</a:t>
                      </a:r>
                      <a:r>
                        <a:rPr kumimoji="0" lang="tr-TR" sz="1800" b="0" i="0" u="none" strike="noStrike" cap="none" normalizeH="0" baseline="0" dirty="0" smtClean="0">
                          <a:ln>
                            <a:noFill/>
                          </a:ln>
                          <a:solidFill>
                            <a:srgbClr val="000000"/>
                          </a:solidFill>
                          <a:effectLst/>
                          <a:latin typeface="+mn-lt"/>
                        </a:rPr>
                        <a:t> as a </a:t>
                      </a:r>
                      <a:r>
                        <a:rPr kumimoji="0" lang="tr-TR" sz="1800" b="0" i="0" u="none" strike="noStrike" cap="none" normalizeH="0" baseline="0" dirty="0" err="1" smtClean="0">
                          <a:ln>
                            <a:noFill/>
                          </a:ln>
                          <a:solidFill>
                            <a:srgbClr val="000000"/>
                          </a:solidFill>
                          <a:effectLst/>
                          <a:latin typeface="+mn-lt"/>
                        </a:rPr>
                        <a:t>team</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Leadership</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1" name="7 Dikdörtgen"/>
          <p:cNvSpPr>
            <a:spLocks noChangeArrowheads="1"/>
          </p:cNvSpPr>
          <p:nvPr/>
        </p:nvSpPr>
        <p:spPr bwMode="auto">
          <a:xfrm>
            <a:off x="0" y="0"/>
            <a:ext cx="547778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THE ENERGY CHANNEL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6" descr="E:\POZİTİF OUTDOOR\AKTİVİTE FOTO VE VİDEOLAR\TEZ TUR INFO 2011 AMARA DOLCE VITA\tez tur mice resim BURÇİN\DSC_06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692696"/>
            <a:ext cx="336049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user\Desktop\KÜÇÜLT\DSCF9158.jpg"/>
          <p:cNvPicPr>
            <a:picLocks noChangeAspect="1" noChangeArrowheads="1"/>
          </p:cNvPicPr>
          <p:nvPr/>
        </p:nvPicPr>
        <p:blipFill>
          <a:blip r:embed="rId4" cstate="print"/>
          <a:srcRect/>
          <a:stretch>
            <a:fillRect/>
          </a:stretch>
        </p:blipFill>
        <p:spPr bwMode="auto">
          <a:xfrm>
            <a:off x="5316085" y="3284985"/>
            <a:ext cx="3360371" cy="2232247"/>
          </a:xfrm>
          <a:prstGeom prst="rect">
            <a:avLst/>
          </a:prstGeom>
          <a:noFill/>
          <a:ln w="9525">
            <a:noFill/>
            <a:miter lim="800000"/>
            <a:headEnd/>
            <a:tailEnd/>
          </a:ln>
        </p:spPr>
      </p:pic>
      <p:graphicFrame>
        <p:nvGraphicFramePr>
          <p:cNvPr id="14" name="13 Tablo"/>
          <p:cNvGraphicFramePr>
            <a:graphicFrameLocks noGrp="1"/>
          </p:cNvGraphicFramePr>
          <p:nvPr/>
        </p:nvGraphicFramePr>
        <p:xfrm>
          <a:off x="107504" y="692696"/>
          <a:ext cx="4968552" cy="4897120"/>
        </p:xfrm>
        <a:graphic>
          <a:graphicData uri="http://schemas.openxmlformats.org/drawingml/2006/table">
            <a:tbl>
              <a:tblPr firstRow="1" bandRow="1">
                <a:tableStyleId>{7DF18680-E054-41AD-8BC1-D1AEF772440D}</a:tableStyleId>
              </a:tblPr>
              <a:tblGrid>
                <a:gridCol w="4968552"/>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Objective</a:t>
                      </a:r>
                      <a:r>
                        <a:rPr kumimoji="0" lang="tr-TR" sz="1800" b="1" i="0" u="none" strike="noStrike" cap="none" normalizeH="0" baseline="0" dirty="0" smtClean="0">
                          <a:ln>
                            <a:noFill/>
                          </a:ln>
                          <a:solidFill>
                            <a:srgbClr val="FFFFFF"/>
                          </a:solidFill>
                          <a:effectLst/>
                          <a:latin typeface="+mn-lt"/>
                        </a:rPr>
                        <a:t> </a:t>
                      </a: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Move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energy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balls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over</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energy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lines</a:t>
                      </a:r>
                      <a:r>
                        <a:rPr kumimoji="0" lang="tr-TR" sz="1800" b="0" i="0" u="none" strike="noStrike" cap="none" normalizeH="0" baseline="0" dirty="0" smtClean="0">
                          <a:ln>
                            <a:noFill/>
                          </a:ln>
                          <a:solidFill>
                            <a:srgbClr val="000000"/>
                          </a:solidFill>
                          <a:effectLst/>
                          <a:latin typeface="+mn-l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mn-lt"/>
                        </a:rPr>
                        <a:t> An </a:t>
                      </a:r>
                      <a:r>
                        <a:rPr kumimoji="0" lang="tr-TR" sz="1800" b="0" i="0" u="none" strike="noStrike" cap="none" normalizeH="0" baseline="0" dirty="0" err="1" smtClean="0">
                          <a:ln>
                            <a:noFill/>
                          </a:ln>
                          <a:solidFill>
                            <a:srgbClr val="000000"/>
                          </a:solidFill>
                          <a:effectLst/>
                          <a:latin typeface="+mn-lt"/>
                        </a:rPr>
                        <a:t>activity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where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intercommunication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competence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forward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coordinated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action</a:t>
                      </a:r>
                      <a:r>
                        <a:rPr kumimoji="0" lang="tr-TR" sz="1800" b="0" i="0" u="none" strike="noStrike" cap="none" normalizeH="0" baseline="0" dirty="0" smtClean="0">
                          <a:ln>
                            <a:noFill/>
                          </a:ln>
                          <a:solidFill>
                            <a:srgbClr val="000000"/>
                          </a:solidFill>
                          <a:effectLst/>
                          <a:latin typeface="+mn-lt"/>
                        </a:rPr>
                        <a:t> is </a:t>
                      </a:r>
                      <a:r>
                        <a:rPr kumimoji="0" lang="tr-TR" sz="1800" b="0" i="0" u="none" strike="noStrike" cap="none" normalizeH="0" baseline="0" dirty="0" err="1" smtClean="0">
                          <a:ln>
                            <a:noFill/>
                          </a:ln>
                          <a:solidFill>
                            <a:srgbClr val="000000"/>
                          </a:solidFill>
                          <a:effectLst/>
                          <a:latin typeface="+mn-lt"/>
                        </a:rPr>
                        <a:t>essential</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Developing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srrategies</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Harmonious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Mutual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aid</a:t>
                      </a:r>
                      <a:r>
                        <a:rPr kumimoji="0" lang="tr-TR" sz="1800" b="0" i="0" u="none" strike="noStrike" cap="none" normalizeH="0" baseline="0" dirty="0" smtClean="0">
                          <a:ln>
                            <a:noFill/>
                          </a:ln>
                          <a:solidFill>
                            <a:srgbClr val="000000"/>
                          </a:solidFill>
                          <a:effectLst/>
                          <a:latin typeface="+mn-lt"/>
                        </a:rPr>
                        <a:t> </a:t>
                      </a: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1" name="7 Dikdörtgen"/>
          <p:cNvSpPr>
            <a:spLocks noChangeArrowheads="1"/>
          </p:cNvSpPr>
          <p:nvPr/>
        </p:nvSpPr>
        <p:spPr bwMode="auto">
          <a:xfrm>
            <a:off x="0" y="0"/>
            <a:ext cx="451918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MAGIC CARPET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2" descr="C:\POZİTİF OUTDOOR\AKTİVİTE FOTO VE VİDEOLAR\TEZ TUR - BOSCH\küçültülmüş\100_3834.JPG"/>
          <p:cNvPicPr>
            <a:picLocks noChangeAspect="1" noChangeArrowheads="1"/>
          </p:cNvPicPr>
          <p:nvPr/>
        </p:nvPicPr>
        <p:blipFill>
          <a:blip r:embed="rId3" cstate="print"/>
          <a:srcRect/>
          <a:stretch>
            <a:fillRect/>
          </a:stretch>
        </p:blipFill>
        <p:spPr bwMode="auto">
          <a:xfrm>
            <a:off x="5520482" y="734219"/>
            <a:ext cx="3371998" cy="2190725"/>
          </a:xfrm>
          <a:prstGeom prst="rect">
            <a:avLst/>
          </a:prstGeom>
          <a:noFill/>
        </p:spPr>
      </p:pic>
      <p:pic>
        <p:nvPicPr>
          <p:cNvPr id="12" name="Picture 4" descr="http://sphotos-b.ak.fbcdn.net/hphotos-ak-prn1/417605_344957912290489_160255027_n.jpg"/>
          <p:cNvPicPr>
            <a:picLocks noChangeAspect="1" noChangeArrowheads="1"/>
          </p:cNvPicPr>
          <p:nvPr/>
        </p:nvPicPr>
        <p:blipFill>
          <a:blip r:embed="rId4" cstate="print"/>
          <a:srcRect/>
          <a:stretch>
            <a:fillRect/>
          </a:stretch>
        </p:blipFill>
        <p:spPr bwMode="auto">
          <a:xfrm>
            <a:off x="5508104" y="3315887"/>
            <a:ext cx="3384376" cy="2201345"/>
          </a:xfrm>
          <a:prstGeom prst="rect">
            <a:avLst/>
          </a:prstGeom>
          <a:noFill/>
        </p:spPr>
      </p:pic>
      <p:graphicFrame>
        <p:nvGraphicFramePr>
          <p:cNvPr id="14" name="13 Tablo"/>
          <p:cNvGraphicFramePr>
            <a:graphicFrameLocks noGrp="1"/>
          </p:cNvGraphicFramePr>
          <p:nvPr/>
        </p:nvGraphicFramePr>
        <p:xfrm>
          <a:off x="107504" y="692696"/>
          <a:ext cx="5159896" cy="4622799"/>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carry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healing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waters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without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spilling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across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pool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using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magic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carpets</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complete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support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activity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with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team</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members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joining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hands</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concentration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Trust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support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Interaction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Mutual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aid</a:t>
                      </a:r>
                      <a:r>
                        <a:rPr kumimoji="0" lang="tr-TR" sz="1800" b="0" i="0" u="none" strike="noStrike" cap="none" normalizeH="0" baseline="0" dirty="0" smtClean="0">
                          <a:ln>
                            <a:noFill/>
                          </a:ln>
                          <a:solidFill>
                            <a:srgbClr val="000000"/>
                          </a:solidFill>
                          <a:effectLst/>
                          <a:latin typeface="+mn-lt"/>
                        </a:rPr>
                        <a:t> </a:t>
                      </a: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179880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1" name="7 Dikdörtgen"/>
          <p:cNvSpPr>
            <a:spLocks noChangeArrowheads="1"/>
          </p:cNvSpPr>
          <p:nvPr/>
        </p:nvSpPr>
        <p:spPr bwMode="auto">
          <a:xfrm>
            <a:off x="0" y="0"/>
            <a:ext cx="400462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FLAG POLE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7" descr="E:\POZİTİF OUTDOOR\AKTİVİTE FOTO VE VİDEOLAR\TEZ TUR INFO 2011 AMARA DOLCE VITA\tez tur mice resim BURÇİN\DSC_06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541" y="692696"/>
            <a:ext cx="343392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photos-a.ak.fbcdn.net/hphotos-ak-ash3/577784_345417128911234_121216062_n.jpg"/>
          <p:cNvPicPr>
            <a:picLocks noChangeAspect="1" noChangeArrowheads="1"/>
          </p:cNvPicPr>
          <p:nvPr/>
        </p:nvPicPr>
        <p:blipFill>
          <a:blip r:embed="rId4" cstate="print"/>
          <a:srcRect/>
          <a:stretch>
            <a:fillRect/>
          </a:stretch>
        </p:blipFill>
        <p:spPr bwMode="auto">
          <a:xfrm>
            <a:off x="5940152" y="3068960"/>
            <a:ext cx="2376264" cy="3096344"/>
          </a:xfrm>
          <a:prstGeom prst="rect">
            <a:avLst/>
          </a:prstGeom>
          <a:noFill/>
        </p:spPr>
      </p:pic>
      <p:graphicFrame>
        <p:nvGraphicFramePr>
          <p:cNvPr id="14" name="13 Tablo"/>
          <p:cNvGraphicFramePr>
            <a:graphicFrameLocks noGrp="1"/>
          </p:cNvGraphicFramePr>
          <p:nvPr/>
        </p:nvGraphicFramePr>
        <p:xfrm>
          <a:off x="107504" y="692696"/>
          <a:ext cx="4968552" cy="4897120"/>
        </p:xfrm>
        <a:graphic>
          <a:graphicData uri="http://schemas.openxmlformats.org/drawingml/2006/table">
            <a:tbl>
              <a:tblPr firstRow="1" bandRow="1">
                <a:tableStyleId>{7DF18680-E054-41AD-8BC1-D1AEF772440D}</a:tableStyleId>
              </a:tblPr>
              <a:tblGrid>
                <a:gridCol w="4968552"/>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horzOverflow="overflow">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0" i="0" u="none" strike="noStrike" cap="none" normalizeH="0" baseline="0" dirty="0" err="1" smtClean="0">
                          <a:ln>
                            <a:noFill/>
                          </a:ln>
                          <a:solidFill>
                            <a:srgbClr val="000000"/>
                          </a:solidFill>
                          <a:effectLst/>
                          <a:latin typeface="+mn-lt"/>
                        </a:rPr>
                        <a:t>Mounting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Institutional</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flag</a:t>
                      </a:r>
                      <a:r>
                        <a:rPr kumimoji="0" lang="tr-TR" sz="1800" b="0" i="0" u="none" strike="noStrike" cap="none" normalizeH="0" baseline="0" dirty="0" smtClean="0">
                          <a:ln>
                            <a:noFill/>
                          </a:ln>
                          <a:solidFill>
                            <a:srgbClr val="000000"/>
                          </a:solidFill>
                          <a:effectLst/>
                          <a:latin typeface="+mn-lt"/>
                        </a:rPr>
                        <a:t>”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secure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place</a:t>
                      </a:r>
                      <a:endParaRPr kumimoji="0" lang="tr-TR" sz="1800" b="0"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0" i="0" u="none" strike="noStrike" cap="none" normalizeH="0" baseline="0" dirty="0" smtClean="0">
                          <a:ln>
                            <a:noFill/>
                          </a:ln>
                          <a:solidFill>
                            <a:srgbClr val="000000"/>
                          </a:solidFill>
                          <a:effectLst/>
                          <a:latin typeface="+mn-lt"/>
                        </a:rPr>
                        <a:t>A </a:t>
                      </a:r>
                      <a:r>
                        <a:rPr kumimoji="0" lang="tr-TR" sz="1800" b="0" i="0" u="none" strike="noStrike" cap="none" normalizeH="0" baseline="0" dirty="0" err="1" smtClean="0">
                          <a:ln>
                            <a:noFill/>
                          </a:ln>
                          <a:solidFill>
                            <a:srgbClr val="000000"/>
                          </a:solidFill>
                          <a:effectLst/>
                          <a:latin typeface="+mn-lt"/>
                        </a:rPr>
                        <a:t>fun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game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play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which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ensures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unity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with</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Brand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by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mounting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company</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flag</a:t>
                      </a:r>
                      <a:r>
                        <a:rPr kumimoji="0" lang="tr-TR" sz="1800" b="0" i="0" u="none" strike="noStrike" cap="none" normalizeH="0" baseline="0" dirty="0" smtClean="0">
                          <a:ln>
                            <a:noFill/>
                          </a:ln>
                          <a:solidFill>
                            <a:srgbClr val="000000"/>
                          </a:solidFill>
                          <a:effectLst/>
                          <a:latin typeface="+mn-lt"/>
                        </a:rPr>
                        <a:t>.</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horzOverflow="overflow">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Leadership</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responsibility</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Moving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towards</a:t>
                      </a:r>
                      <a:r>
                        <a:rPr kumimoji="0" lang="tr-TR" sz="1800" b="0" i="0" u="none" strike="noStrike" cap="none" normalizeH="0" baseline="0" dirty="0" smtClean="0">
                          <a:ln>
                            <a:noFill/>
                          </a:ln>
                          <a:solidFill>
                            <a:srgbClr val="000000"/>
                          </a:solidFill>
                          <a:effectLst/>
                          <a:latin typeface="+mn-lt"/>
                        </a:rPr>
                        <a:t> a </a:t>
                      </a:r>
                      <a:r>
                        <a:rPr kumimoji="0" lang="tr-TR" sz="1800" b="0" i="0" u="none" strike="noStrike" cap="none" normalizeH="0" baseline="0" dirty="0" err="1" smtClean="0">
                          <a:ln>
                            <a:noFill/>
                          </a:ln>
                          <a:solidFill>
                            <a:srgbClr val="000000"/>
                          </a:solidFill>
                          <a:effectLst/>
                          <a:latin typeface="+mn-lt"/>
                        </a:rPr>
                        <a:t>common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goal</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450159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6" name="8 Altbilgi Yer Tutucusu"/>
          <p:cNvSpPr>
            <a:spLocks noGrp="1"/>
          </p:cNvSpPr>
          <p:nvPr>
            <p:ph type="ftr" sz="quarter" idx="11"/>
          </p:nvPr>
        </p:nvSpPr>
        <p:spPr>
          <a:xfrm>
            <a:off x="3124200" y="6356350"/>
            <a:ext cx="2895600" cy="365125"/>
          </a:xfrm>
        </p:spPr>
        <p:txBody>
          <a:bodyPr/>
          <a:lstStyle/>
          <a:p>
            <a:pPr>
              <a:defRPr/>
            </a:pPr>
            <a:r>
              <a:rPr lang="tr-TR" smtClean="0"/>
              <a:t>OLYMPIC GAMES</a:t>
            </a:r>
            <a:endParaRPr lang="tr-TR" dirty="0"/>
          </a:p>
        </p:txBody>
      </p:sp>
      <p:sp>
        <p:nvSpPr>
          <p:cNvPr id="9" name="8 Dikdörtgen"/>
          <p:cNvSpPr>
            <a:spLocks noChangeArrowheads="1"/>
          </p:cNvSpPr>
          <p:nvPr/>
        </p:nvSpPr>
        <p:spPr bwMode="auto">
          <a:xfrm>
            <a:off x="0" y="0"/>
            <a:ext cx="175881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BENEFITS</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0" name="9 Tablo"/>
          <p:cNvGraphicFramePr>
            <a:graphicFrameLocks noGrp="1"/>
          </p:cNvGraphicFramePr>
          <p:nvPr/>
        </p:nvGraphicFramePr>
        <p:xfrm>
          <a:off x="371348" y="1643380"/>
          <a:ext cx="8401305" cy="3571240"/>
        </p:xfrm>
        <a:graphic>
          <a:graphicData uri="http://schemas.openxmlformats.org/drawingml/2006/table">
            <a:tbl>
              <a:tblPr firstRow="1" bandRow="1">
                <a:tableStyleId>{22838BEF-8BB2-4498-84A7-C5851F593DF1}</a:tableStyleId>
              </a:tblPr>
              <a:tblGrid>
                <a:gridCol w="2211896"/>
                <a:gridCol w="1773619"/>
                <a:gridCol w="2473706"/>
                <a:gridCol w="1942084"/>
              </a:tblGrid>
              <a:tr h="370840">
                <a:tc gridSpan="4">
                  <a:txBody>
                    <a:bodyPr/>
                    <a:lstStyle/>
                    <a:p>
                      <a:pPr algn="ctr"/>
                      <a:r>
                        <a:rPr lang="tr-TR" b="1" dirty="0" smtClean="0">
                          <a:solidFill>
                            <a:schemeClr val="bg1"/>
                          </a:solidFill>
                          <a:latin typeface="+mn-lt"/>
                        </a:rPr>
                        <a:t>ELEMENTS ASSERTED BY THE “OLYMPIC GAMES</a:t>
                      </a:r>
                      <a:r>
                        <a:rPr lang="tr-TR" dirty="0" smtClean="0">
                          <a:solidFill>
                            <a:schemeClr val="bg1"/>
                          </a:solidFill>
                          <a:latin typeface="+mn-lt"/>
                        </a:rPr>
                        <a:t>“</a:t>
                      </a:r>
                      <a:endParaRPr lang="tr-TR" dirty="0">
                        <a:solidFill>
                          <a:schemeClr val="bg1"/>
                        </a:solidFill>
                        <a:latin typeface="+mn-lt"/>
                      </a:endParaRPr>
                    </a:p>
                  </a:txBody>
                  <a:tcPr>
                    <a:solidFill>
                      <a:srgbClr val="00B0F0"/>
                    </a:solidFill>
                  </a:tcPr>
                </a:tc>
                <a:tc hMerge="1">
                  <a:txBody>
                    <a:bodyPr/>
                    <a:lstStyle/>
                    <a:p>
                      <a:endParaRPr lang="tr-TR" b="0" dirty="0"/>
                    </a:p>
                  </a:txBody>
                  <a:tcPr/>
                </a:tc>
                <a:tc hMerge="1">
                  <a:txBody>
                    <a:bodyPr/>
                    <a:lstStyle/>
                    <a:p>
                      <a:endParaRPr lang="tr-TR" b="0" dirty="0"/>
                    </a:p>
                  </a:txBody>
                  <a:tcPr/>
                </a:tc>
                <a:tc hMerge="1">
                  <a:txBody>
                    <a:bodyPr/>
                    <a:lstStyle/>
                    <a:p>
                      <a:endParaRPr lang="tr-TR" b="0" dirty="0"/>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Interaction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Self managed teams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Developing strategies</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mn-lt"/>
                        </a:rPr>
                        <a:t>Self </a:t>
                      </a:r>
                      <a:r>
                        <a:rPr kumimoji="0" lang="tr-TR" sz="1800" b="0" i="0" u="none" strike="noStrike" cap="none" normalizeH="0" baseline="0" dirty="0" err="1" smtClean="0">
                          <a:ln>
                            <a:noFill/>
                          </a:ln>
                          <a:solidFill>
                            <a:srgbClr val="000000"/>
                          </a:solidFill>
                          <a:effectLst/>
                          <a:latin typeface="+mn-lt"/>
                        </a:rPr>
                        <a:t>confidence</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mn-lt"/>
                        </a:rPr>
                        <a:t>Time </a:t>
                      </a:r>
                      <a:r>
                        <a:rPr kumimoji="0" lang="tr-TR" sz="1800" b="0" i="0" u="none" strike="noStrike" cap="none" normalizeH="0" baseline="0" dirty="0" err="1" smtClean="0">
                          <a:ln>
                            <a:noFill/>
                          </a:ln>
                          <a:solidFill>
                            <a:srgbClr val="000000"/>
                          </a:solidFill>
                          <a:effectLst/>
                          <a:latin typeface="+mn-lt"/>
                        </a:rPr>
                        <a:t>management</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Different</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smtClean="0">
                          <a:ln>
                            <a:noFill/>
                          </a:ln>
                          <a:solidFill>
                            <a:srgbClr val="000000"/>
                          </a:solidFill>
                          <a:effectLst/>
                          <a:latin typeface="+mn-lt"/>
                        </a:rPr>
                        <a:t>opinions</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Synergy</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Support</a:t>
                      </a:r>
                      <a:r>
                        <a:rPr kumimoji="0" lang="tr-TR" sz="1800" b="0" i="0" u="none" strike="noStrike" cap="none" normalizeH="0" baseline="0" dirty="0" smtClean="0">
                          <a:ln>
                            <a:noFill/>
                          </a:ln>
                          <a:solidFill>
                            <a:srgbClr val="000000"/>
                          </a:solidFill>
                          <a:effectLst/>
                          <a:latin typeface="+mn-lt"/>
                        </a:rPr>
                        <a:t>&amp;</a:t>
                      </a:r>
                      <a:r>
                        <a:rPr kumimoji="0" lang="tr-TR" sz="1800" b="0" i="0" u="none" strike="noStrike" cap="none" normalizeH="0" baseline="0" dirty="0" err="1" smtClean="0">
                          <a:ln>
                            <a:noFill/>
                          </a:ln>
                          <a:solidFill>
                            <a:srgbClr val="000000"/>
                          </a:solidFill>
                          <a:effectLst/>
                          <a:latin typeface="+mn-lt"/>
                        </a:rPr>
                        <a:t>harmony</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Trust</a:t>
                      </a:r>
                      <a:r>
                        <a:rPr kumimoji="0" lang="tr-TR" sz="1800" b="0" i="0" u="none" strike="noStrike" cap="none" normalizeH="0" baseline="0" dirty="0" smtClean="0">
                          <a:ln>
                            <a:noFill/>
                          </a:ln>
                          <a:solidFill>
                            <a:srgbClr val="000000"/>
                          </a:solidFill>
                          <a:effectLst/>
                          <a:latin typeface="+mn-lt"/>
                        </a:rPr>
                        <a:t> in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team</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Empathy</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Proactive approach</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Active problem solving</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Motivation</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Setting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objectives</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Adapting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the</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team</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Outcome orientation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mn-lt"/>
                        </a:rPr>
                        <a:t>Helping each other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Sharing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responsibility</a:t>
                      </a:r>
                      <a:endParaRPr kumimoji="0" lang="tr-TR" sz="1800" b="0" i="0" u="none" strike="noStrike" cap="none" normalizeH="0" baseline="0" dirty="0" smtClean="0">
                        <a:ln>
                          <a:noFill/>
                        </a:ln>
                        <a:solidFill>
                          <a:srgbClr val="00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0000"/>
                          </a:solidFill>
                          <a:effectLst/>
                          <a:latin typeface="+mn-lt"/>
                        </a:rPr>
                        <a:t>Leadership</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a:p>
        </p:txBody>
      </p:sp>
      <p:sp>
        <p:nvSpPr>
          <p:cNvPr id="11" name="7 Dikdörtgen"/>
          <p:cNvSpPr>
            <a:spLocks noChangeArrowheads="1"/>
          </p:cNvSpPr>
          <p:nvPr/>
        </p:nvSpPr>
        <p:spPr bwMode="auto">
          <a:xfrm>
            <a:off x="0" y="0"/>
            <a:ext cx="513473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WATER TRANSPORT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26" name="Picture 2" descr="C:\Users\TOSHIBA\Desktop\POZİTİF OUTDOOR\FOTOĞRAFLAR\MARCA EVENT&amp;ABBOTT- TAKIMOYUNLARI  (12.09.2012)\küçük.jpg"/>
          <p:cNvPicPr>
            <a:picLocks noChangeAspect="1" noChangeArrowheads="1"/>
          </p:cNvPicPr>
          <p:nvPr/>
        </p:nvPicPr>
        <p:blipFill>
          <a:blip r:embed="rId3" cstate="print"/>
          <a:srcRect/>
          <a:stretch>
            <a:fillRect/>
          </a:stretch>
        </p:blipFill>
        <p:spPr bwMode="auto">
          <a:xfrm>
            <a:off x="5292079" y="692696"/>
            <a:ext cx="3456385" cy="2152469"/>
          </a:xfrm>
          <a:prstGeom prst="rect">
            <a:avLst/>
          </a:prstGeom>
          <a:noFill/>
        </p:spPr>
      </p:pic>
      <p:pic>
        <p:nvPicPr>
          <p:cNvPr id="1027" name="Picture 3" descr="C:\Users\TOSHIBA\Desktop\POZİTİF OUTDOOR\FOTOĞRAFLAR\MARCA EVENT&amp;ABBOTT- TAKIMOYUNLARI  (12.09.2012)\küçük-1.jpg"/>
          <p:cNvPicPr>
            <a:picLocks noChangeAspect="1" noChangeArrowheads="1"/>
          </p:cNvPicPr>
          <p:nvPr/>
        </p:nvPicPr>
        <p:blipFill>
          <a:blip r:embed="rId4" cstate="print"/>
          <a:srcRect/>
          <a:stretch>
            <a:fillRect/>
          </a:stretch>
        </p:blipFill>
        <p:spPr bwMode="auto">
          <a:xfrm>
            <a:off x="5292080" y="3212976"/>
            <a:ext cx="3456384" cy="2232248"/>
          </a:xfrm>
          <a:prstGeom prst="rect">
            <a:avLst/>
          </a:prstGeom>
          <a:noFill/>
        </p:spPr>
      </p:pic>
      <p:graphicFrame>
        <p:nvGraphicFramePr>
          <p:cNvPr id="8" name="7 Tablo"/>
          <p:cNvGraphicFramePr>
            <a:graphicFrameLocks noGrp="1"/>
          </p:cNvGraphicFramePr>
          <p:nvPr/>
        </p:nvGraphicFramePr>
        <p:xfrm>
          <a:off x="107504" y="692696"/>
          <a:ext cx="4968552" cy="4704079"/>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err="1" smtClean="0"/>
                        <a:t>Objective</a:t>
                      </a:r>
                      <a:endParaRPr lang="tr-TR" dirty="0"/>
                    </a:p>
                  </a:txBody>
                  <a:tcPr>
                    <a:solidFill>
                      <a:srgbClr val="00B0F0"/>
                    </a:solidFill>
                  </a:tcPr>
                </a:tc>
              </a:tr>
              <a:tr h="370840">
                <a:tc>
                  <a:txBody>
                    <a:bodyPr/>
                    <a:lstStyle/>
                    <a:p>
                      <a:pPr>
                        <a:defRPr/>
                      </a:pPr>
                      <a:r>
                        <a:rPr lang="en-US" sz="1800" kern="1200" dirty="0" smtClean="0">
                          <a:solidFill>
                            <a:schemeClr val="dk1"/>
                          </a:solidFill>
                          <a:latin typeface="+mn-lt"/>
                          <a:ea typeface="+mn-ea"/>
                          <a:cs typeface="+mn-cs"/>
                        </a:rPr>
                        <a:t>Each team, the water in the bucket, sponges to fill the empty bucket with carry and with the maximum amount of work possible </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Competition, team cohesion, and time management elements such as foreground extraction activity</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en-US" sz="1800" kern="1200" dirty="0" smtClean="0">
                          <a:solidFill>
                            <a:schemeClr val="dk1"/>
                          </a:solidFill>
                          <a:latin typeface="+mn-lt"/>
                          <a:ea typeface="+mn-ea"/>
                          <a:cs typeface="+mn-cs"/>
                        </a:rPr>
                        <a:t>Together solutions and strategy development,</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Communications</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Motivation</a:t>
                      </a:r>
                      <a:r>
                        <a:rPr lang="tr-TR" sz="1800" kern="1200" dirty="0" smtClean="0">
                          <a:solidFill>
                            <a:schemeClr val="dk1"/>
                          </a:solidFill>
                          <a:latin typeface="+mn-lt"/>
                          <a:ea typeface="+mn-ea"/>
                          <a:cs typeface="+mn-cs"/>
                        </a:rPr>
                        <a:t> and </a:t>
                      </a:r>
                      <a:r>
                        <a:rPr lang="tr-TR" sz="1800" kern="1200" dirty="0" err="1" smtClean="0">
                          <a:solidFill>
                            <a:schemeClr val="dk1"/>
                          </a:solidFill>
                          <a:latin typeface="+mn-lt"/>
                          <a:ea typeface="+mn-ea"/>
                          <a:cs typeface="+mn-cs"/>
                        </a:rPr>
                        <a:t>concentrate</a:t>
                      </a:r>
                      <a:endParaRPr lang="tr-TR" dirty="0"/>
                    </a:p>
                  </a:txBody>
                  <a:tcPr/>
                </a:tc>
              </a:tr>
              <a:tr h="370840">
                <a:tc>
                  <a:txBody>
                    <a:bodyPr/>
                    <a:lstStyle/>
                    <a:p>
                      <a:pPr>
                        <a:buClr>
                          <a:srgbClr val="00B0F0"/>
                        </a:buClr>
                        <a:buFont typeface="Wingdings" pitchFamily="2" charset="2"/>
                        <a:buChar char="§"/>
                      </a:pPr>
                      <a:r>
                        <a:rPr lang="tr-TR" sz="1800" kern="1200" dirty="0" err="1" smtClean="0">
                          <a:solidFill>
                            <a:schemeClr val="dk1"/>
                          </a:solidFill>
                          <a:latin typeface="+mn-lt"/>
                          <a:ea typeface="+mn-ea"/>
                          <a:cs typeface="+mn-cs"/>
                        </a:rPr>
                        <a:t>Effective</a:t>
                      </a:r>
                      <a:r>
                        <a:rPr lang="tr-TR" sz="1800" kern="1200" dirty="0" smtClean="0">
                          <a:solidFill>
                            <a:schemeClr val="dk1"/>
                          </a:solidFill>
                          <a:latin typeface="+mn-lt"/>
                          <a:ea typeface="+mn-ea"/>
                          <a:cs typeface="+mn-cs"/>
                        </a:rPr>
                        <a:t> problem-</a:t>
                      </a:r>
                      <a:r>
                        <a:rPr lang="tr-TR" sz="1800" kern="1200" dirty="0" err="1" smtClean="0">
                          <a:solidFill>
                            <a:schemeClr val="dk1"/>
                          </a:solidFill>
                          <a:latin typeface="+mn-lt"/>
                          <a:ea typeface="+mn-ea"/>
                          <a:cs typeface="+mn-cs"/>
                        </a:rPr>
                        <a:t>solving</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800" kern="1200" dirty="0" smtClean="0">
                          <a:solidFill>
                            <a:schemeClr val="dk1"/>
                          </a:solidFill>
                          <a:latin typeface="+mn-lt"/>
                          <a:ea typeface="+mn-ea"/>
                          <a:cs typeface="+mn-cs"/>
                        </a:rPr>
                        <a:t>A sense of leadership and responsibility</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800" kern="1200" dirty="0" smtClean="0">
                          <a:solidFill>
                            <a:schemeClr val="dk1"/>
                          </a:solidFill>
                          <a:latin typeface="+mn-lt"/>
                          <a:ea typeface="+mn-ea"/>
                          <a:cs typeface="+mn-cs"/>
                        </a:rPr>
                        <a:t>To be moved to a common destination</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a:xfrm>
            <a:off x="3124200" y="6376243"/>
            <a:ext cx="2895600" cy="365125"/>
          </a:xfrm>
        </p:spPr>
        <p:txBody>
          <a:bodyPr/>
          <a:lstStyle/>
          <a:p>
            <a:pPr>
              <a:defRPr/>
            </a:pPr>
            <a:r>
              <a:rPr lang="tr-TR" smtClean="0"/>
              <a:t>OLYMPIC GAMES</a:t>
            </a:r>
            <a:endParaRPr lang="tr-TR" dirty="0"/>
          </a:p>
        </p:txBody>
      </p:sp>
      <p:sp>
        <p:nvSpPr>
          <p:cNvPr id="11" name="7 Dikdörtgen"/>
          <p:cNvSpPr>
            <a:spLocks noChangeArrowheads="1"/>
          </p:cNvSpPr>
          <p:nvPr/>
        </p:nvSpPr>
        <p:spPr bwMode="auto">
          <a:xfrm>
            <a:off x="0" y="0"/>
            <a:ext cx="484139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BALL TRANSPORT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4" name="Picture 3" descr="C:\POZİTİF OUTDOOR\AKTİVİTE ARAŞTIRMA\TEAM BUILDING\takım oyunları\images.jpg"/>
          <p:cNvPicPr>
            <a:picLocks noChangeAspect="1" noChangeArrowheads="1"/>
          </p:cNvPicPr>
          <p:nvPr/>
        </p:nvPicPr>
        <p:blipFill>
          <a:blip r:embed="rId3" cstate="print"/>
          <a:srcRect/>
          <a:stretch>
            <a:fillRect/>
          </a:stretch>
        </p:blipFill>
        <p:spPr bwMode="auto">
          <a:xfrm>
            <a:off x="5292080" y="692696"/>
            <a:ext cx="3420888" cy="216024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3212976"/>
            <a:ext cx="3384376" cy="2160240"/>
          </a:xfrm>
          <a:prstGeom prst="rect">
            <a:avLst/>
          </a:prstGeom>
          <a:noFill/>
        </p:spPr>
      </p:pic>
      <p:graphicFrame>
        <p:nvGraphicFramePr>
          <p:cNvPr id="8" name="7 Tablo"/>
          <p:cNvGraphicFramePr>
            <a:graphicFrameLocks noGrp="1"/>
          </p:cNvGraphicFramePr>
          <p:nvPr/>
        </p:nvGraphicFramePr>
        <p:xfrm>
          <a:off x="107504" y="692696"/>
          <a:ext cx="4968552" cy="4155440"/>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en-US" sz="1800" kern="1200" dirty="0" smtClean="0">
                          <a:solidFill>
                            <a:schemeClr val="dk1"/>
                          </a:solidFill>
                          <a:latin typeface="+mn-lt"/>
                          <a:ea typeface="+mn-ea"/>
                          <a:cs typeface="+mn-cs"/>
                        </a:rPr>
                        <a:t>We're moving to the target with the help of wooden spoons plastic balls. Lower who can carry the ball more than most team wins the competition.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To</a:t>
                      </a:r>
                      <a:r>
                        <a:rPr lang="tr-TR" dirty="0" smtClean="0"/>
                        <a:t> </a:t>
                      </a:r>
                      <a:r>
                        <a:rPr lang="tr-TR" dirty="0" err="1" smtClean="0"/>
                        <a:t>act</a:t>
                      </a:r>
                      <a:r>
                        <a:rPr lang="tr-TR" dirty="0" smtClean="0"/>
                        <a:t> as a </a:t>
                      </a:r>
                      <a:r>
                        <a:rPr lang="tr-TR" dirty="0" err="1" smtClean="0"/>
                        <a:t>team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dirty="0" smtClean="0"/>
                        <a:t> and </a:t>
                      </a:r>
                      <a:r>
                        <a:rPr lang="tr-TR" dirty="0" err="1" smtClean="0"/>
                        <a:t>consantrate</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Compatible</a:t>
                      </a:r>
                      <a:r>
                        <a:rPr lang="tr-TR" sz="1800" kern="1200" dirty="0" smtClean="0">
                          <a:solidFill>
                            <a:schemeClr val="dk1"/>
                          </a:solidFill>
                          <a:latin typeface="+mn-lt"/>
                          <a:ea typeface="+mn-ea"/>
                          <a:cs typeface="+mn-cs"/>
                        </a:rPr>
                        <a:t> and </a:t>
                      </a:r>
                      <a:r>
                        <a:rPr lang="tr-TR" sz="1800" kern="1200" dirty="0" err="1" smtClean="0">
                          <a:solidFill>
                            <a:schemeClr val="dk1"/>
                          </a:solidFill>
                          <a:latin typeface="+mn-lt"/>
                          <a:ea typeface="+mn-ea"/>
                          <a:cs typeface="+mn-cs"/>
                        </a:rPr>
                        <a:t>systematic</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work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Influence</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2" name="7 Dikdörtgen"/>
          <p:cNvSpPr>
            <a:spLocks noChangeArrowheads="1"/>
          </p:cNvSpPr>
          <p:nvPr/>
        </p:nvSpPr>
        <p:spPr bwMode="auto">
          <a:xfrm>
            <a:off x="0" y="0"/>
            <a:ext cx="419377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CLOTH BALL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18693" y="720527"/>
            <a:ext cx="3301779" cy="2204417"/>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284984"/>
            <a:ext cx="3312368" cy="2160240"/>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107504" y="692696"/>
          <a:ext cx="5159896" cy="3337560"/>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a:solidFill>
                      <a:srgbClr val="00B0F0"/>
                    </a:solidFill>
                  </a:tcPr>
                </a:tc>
              </a:tr>
              <a:tr h="370840">
                <a:tc>
                  <a:txBody>
                    <a:bodyPr/>
                    <a:lstStyle/>
                    <a:p>
                      <a:pPr>
                        <a:defRPr/>
                      </a:pPr>
                      <a:r>
                        <a:rPr lang="tr-TR" sz="1800" dirty="0" err="1" smtClean="0"/>
                        <a:t>Teams</a:t>
                      </a:r>
                      <a:r>
                        <a:rPr lang="tr-TR" sz="1800" dirty="0" smtClean="0"/>
                        <a:t> </a:t>
                      </a:r>
                      <a:r>
                        <a:rPr lang="tr-TR" sz="1800" dirty="0" err="1" smtClean="0"/>
                        <a:t>play</a:t>
                      </a:r>
                      <a:r>
                        <a:rPr lang="tr-TR" sz="1800" dirty="0" smtClean="0"/>
                        <a:t> </a:t>
                      </a:r>
                      <a:r>
                        <a:rPr lang="tr-TR" sz="1800" dirty="0" err="1" smtClean="0"/>
                        <a:t>voleyball</a:t>
                      </a:r>
                      <a:r>
                        <a:rPr lang="tr-TR" sz="1800" dirty="0" smtClean="0"/>
                        <a:t> </a:t>
                      </a:r>
                      <a:r>
                        <a:rPr lang="tr-TR" sz="1800" dirty="0" err="1" smtClean="0"/>
                        <a:t>with</a:t>
                      </a:r>
                      <a:r>
                        <a:rPr lang="tr-TR" sz="1800" dirty="0" smtClean="0"/>
                        <a:t> </a:t>
                      </a:r>
                      <a:r>
                        <a:rPr lang="tr-TR" sz="1800" dirty="0" err="1" smtClean="0"/>
                        <a:t>water</a:t>
                      </a:r>
                      <a:r>
                        <a:rPr lang="tr-TR" sz="1800" dirty="0" smtClean="0"/>
                        <a:t> </a:t>
                      </a:r>
                      <a:r>
                        <a:rPr lang="tr-TR" sz="1800" dirty="0" err="1" smtClean="0"/>
                        <a:t>balloons</a:t>
                      </a:r>
                      <a:r>
                        <a:rPr lang="tr-TR" sz="1800" dirty="0" smtClean="0"/>
                        <a:t> </a:t>
                      </a:r>
                      <a:r>
                        <a:rPr lang="tr-TR" sz="1800" dirty="0" err="1" smtClean="0"/>
                        <a:t>by</a:t>
                      </a:r>
                      <a:r>
                        <a:rPr lang="tr-TR" sz="1800" dirty="0" smtClean="0"/>
                        <a:t> </a:t>
                      </a:r>
                      <a:r>
                        <a:rPr lang="tr-TR" sz="1800" dirty="0" err="1" smtClean="0"/>
                        <a:t>cloth</a:t>
                      </a:r>
                      <a:endParaRPr lang="tr-TR" dirty="0"/>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10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12" name="7 Dikdörtgen"/>
          <p:cNvSpPr>
            <a:spLocks noChangeArrowheads="1"/>
          </p:cNvSpPr>
          <p:nvPr/>
        </p:nvSpPr>
        <p:spPr bwMode="auto">
          <a:xfrm>
            <a:off x="0" y="-27384"/>
            <a:ext cx="401904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ONE FOOT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530977" y="692696"/>
            <a:ext cx="3361503" cy="22322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530977" y="3356992"/>
            <a:ext cx="3361503" cy="2376264"/>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107504" y="692696"/>
          <a:ext cx="5159896" cy="3606800"/>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rgbClr val="FFFFFF"/>
                          </a:solidFill>
                          <a:effectLst/>
                          <a:latin typeface="+mn-lt"/>
                        </a:rPr>
                        <a:t>Objective</a:t>
                      </a:r>
                      <a:endParaRPr kumimoji="0" lang="tr-TR" sz="1800" b="1" i="0" u="none" strike="noStrike" cap="none" normalizeH="0" baseline="0" dirty="0" smtClean="0">
                        <a:ln>
                          <a:noFill/>
                        </a:ln>
                        <a:solidFill>
                          <a:srgbClr val="FFFFFF"/>
                        </a:solidFill>
                        <a:effectLst/>
                        <a:latin typeface="+mn-lt"/>
                      </a:endParaRPr>
                    </a:p>
                  </a:txBody>
                  <a:tcPr>
                    <a:solidFill>
                      <a:srgbClr val="00B0F0"/>
                    </a:solidFill>
                  </a:tcPr>
                </a:tc>
              </a:tr>
              <a:tr h="370840">
                <a:tc>
                  <a:txBody>
                    <a:bodyPr/>
                    <a:lstStyle/>
                    <a:p>
                      <a:pPr>
                        <a:buClr>
                          <a:srgbClr val="00B0F0"/>
                        </a:buClr>
                        <a:defRPr/>
                      </a:pPr>
                      <a:r>
                        <a:rPr lang="tr-TR" sz="1800" dirty="0" err="1" smtClean="0"/>
                        <a:t>Only</a:t>
                      </a:r>
                      <a:r>
                        <a:rPr lang="tr-TR" sz="1800" dirty="0" smtClean="0"/>
                        <a:t> </a:t>
                      </a:r>
                      <a:r>
                        <a:rPr lang="tr-TR" sz="1800" dirty="0" err="1" smtClean="0"/>
                        <a:t>used</a:t>
                      </a:r>
                      <a:r>
                        <a:rPr lang="tr-TR" sz="1800" baseline="0" dirty="0" smtClean="0"/>
                        <a:t> </a:t>
                      </a:r>
                      <a:r>
                        <a:rPr lang="tr-TR" sz="1800" baseline="0" dirty="0" err="1" smtClean="0"/>
                        <a:t>one</a:t>
                      </a:r>
                      <a:r>
                        <a:rPr lang="tr-TR" sz="1800" baseline="0" dirty="0" smtClean="0"/>
                        <a:t> </a:t>
                      </a:r>
                      <a:r>
                        <a:rPr lang="tr-TR" sz="1800" baseline="0" dirty="0" err="1" smtClean="0"/>
                        <a:t>foot</a:t>
                      </a:r>
                      <a:r>
                        <a:rPr lang="tr-TR" sz="1800" baseline="0" dirty="0" smtClean="0"/>
                        <a:t> </a:t>
                      </a:r>
                      <a:r>
                        <a:rPr lang="tr-TR" sz="1800" baseline="0" dirty="0" err="1" smtClean="0"/>
                        <a:t>sack</a:t>
                      </a:r>
                      <a:r>
                        <a:rPr lang="tr-TR" sz="1800" baseline="0" dirty="0" smtClean="0"/>
                        <a:t> </a:t>
                      </a:r>
                      <a:r>
                        <a:rPr lang="tr-TR" sz="1800" baseline="0" dirty="0" err="1" smtClean="0"/>
                        <a:t>race</a:t>
                      </a:r>
                      <a:r>
                        <a:rPr lang="tr-TR" sz="1800" baseline="0" dirty="0" smtClean="0"/>
                        <a:t>, but </a:t>
                      </a:r>
                      <a:r>
                        <a:rPr lang="tr-TR" sz="1800" baseline="0" dirty="0" err="1" smtClean="0"/>
                        <a:t>there</a:t>
                      </a:r>
                      <a:r>
                        <a:rPr lang="tr-TR" sz="1800" baseline="0" dirty="0" smtClean="0"/>
                        <a:t> </a:t>
                      </a:r>
                      <a:r>
                        <a:rPr lang="tr-TR" sz="1800" baseline="0" dirty="0" err="1" smtClean="0"/>
                        <a:t>are</a:t>
                      </a:r>
                      <a:r>
                        <a:rPr lang="tr-TR" sz="1800" baseline="0" dirty="0" smtClean="0"/>
                        <a:t> </a:t>
                      </a:r>
                      <a:r>
                        <a:rPr lang="tr-TR" sz="1800" baseline="0" dirty="0" err="1" smtClean="0"/>
                        <a:t>two</a:t>
                      </a:r>
                      <a:r>
                        <a:rPr lang="tr-TR" sz="1800" baseline="0" dirty="0" smtClean="0"/>
                        <a:t> </a:t>
                      </a:r>
                      <a:r>
                        <a:rPr lang="tr-TR" sz="1800" baseline="0" dirty="0" err="1" smtClean="0"/>
                        <a:t>competititors</a:t>
                      </a:r>
                      <a:r>
                        <a:rPr lang="tr-TR" sz="1800" baseline="0" dirty="0" smtClean="0"/>
                        <a:t> in </a:t>
                      </a:r>
                      <a:r>
                        <a:rPr lang="tr-TR" sz="1800" baseline="0" dirty="0" err="1" smtClean="0"/>
                        <a:t>the</a:t>
                      </a:r>
                      <a:r>
                        <a:rPr lang="tr-TR" sz="1800" baseline="0" dirty="0" smtClean="0"/>
                        <a:t> </a:t>
                      </a:r>
                      <a:r>
                        <a:rPr lang="tr-TR" sz="1800" baseline="0" dirty="0" err="1" smtClean="0"/>
                        <a:t>sack</a:t>
                      </a:r>
                      <a:r>
                        <a:rPr lang="tr-TR" sz="1800" baseline="0" dirty="0" smtClean="0"/>
                        <a:t>.</a:t>
                      </a:r>
                      <a:endParaRPr lang="tr-TR" dirty="0"/>
                    </a:p>
                  </a:txBody>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pic>
        <p:nvPicPr>
          <p:cNvPr id="4098" name="Picture 2"/>
          <p:cNvPicPr>
            <a:picLocks noChangeAspect="1" noChangeArrowheads="1"/>
          </p:cNvPicPr>
          <p:nvPr/>
        </p:nvPicPr>
        <p:blipFill>
          <a:blip r:embed="rId3" cstate="print"/>
          <a:srcRect/>
          <a:stretch>
            <a:fillRect/>
          </a:stretch>
        </p:blipFill>
        <p:spPr bwMode="auto">
          <a:xfrm>
            <a:off x="5508104" y="836712"/>
            <a:ext cx="3312368" cy="21602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495397" y="3356992"/>
            <a:ext cx="3253067" cy="2160240"/>
          </a:xfrm>
          <a:prstGeom prst="rect">
            <a:avLst/>
          </a:prstGeom>
          <a:noFill/>
          <a:ln w="9525">
            <a:noFill/>
            <a:miter lim="800000"/>
            <a:headEnd/>
            <a:tailEnd/>
          </a:ln>
          <a:effectLst/>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412164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FOOT&amp;BALL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06153509"/>
              </p:ext>
            </p:extLst>
          </p:nvPr>
        </p:nvGraphicFramePr>
        <p:xfrm>
          <a:off x="107504" y="836712"/>
          <a:ext cx="5159896" cy="388111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In accordance with the rules, all the team members, as well as tries to deliver the ball to the specified destination in the shortest time.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To</a:t>
                      </a:r>
                      <a:r>
                        <a:rPr lang="tr-TR" dirty="0" smtClean="0"/>
                        <a:t> </a:t>
                      </a:r>
                      <a:r>
                        <a:rPr lang="tr-TR" dirty="0" err="1" smtClean="0"/>
                        <a:t>act</a:t>
                      </a:r>
                      <a:r>
                        <a:rPr lang="tr-TR" dirty="0" smtClean="0"/>
                        <a:t> as a </a:t>
                      </a:r>
                      <a:r>
                        <a:rPr lang="tr-TR" dirty="0" err="1" smtClean="0"/>
                        <a:t>team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800" kern="1200" dirty="0" smtClean="0">
                          <a:solidFill>
                            <a:schemeClr val="dk1"/>
                          </a:solidFill>
                          <a:latin typeface="+mn-lt"/>
                          <a:ea typeface="+mn-ea"/>
                          <a:cs typeface="+mn-cs"/>
                        </a:rPr>
                        <a:t>Emphasize the importance of team cohesion</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Compatible</a:t>
                      </a:r>
                      <a:r>
                        <a:rPr lang="tr-TR" sz="1800" kern="1200" dirty="0" smtClean="0">
                          <a:solidFill>
                            <a:schemeClr val="dk1"/>
                          </a:solidFill>
                          <a:latin typeface="+mn-lt"/>
                          <a:ea typeface="+mn-ea"/>
                          <a:cs typeface="+mn-cs"/>
                        </a:rPr>
                        <a:t> and </a:t>
                      </a:r>
                      <a:r>
                        <a:rPr lang="tr-TR" sz="1800" kern="1200" dirty="0" err="1" smtClean="0">
                          <a:solidFill>
                            <a:schemeClr val="dk1"/>
                          </a:solidFill>
                          <a:latin typeface="+mn-lt"/>
                          <a:ea typeface="+mn-ea"/>
                          <a:cs typeface="+mn-cs"/>
                        </a:rPr>
                        <a:t>systematic</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work</a:t>
                      </a:r>
                      <a:endParaRPr lang="tr-TR" dirty="0"/>
                    </a:p>
                  </a:txBody>
                  <a:tcPr/>
                </a:tc>
              </a:tr>
              <a:tr h="370840">
                <a:tc>
                  <a:txBody>
                    <a:bodyPr/>
                    <a:lstStyle/>
                    <a:p>
                      <a:pPr marL="92075" indent="-92075">
                        <a:buClr>
                          <a:srgbClr val="00B0F0"/>
                        </a:buClr>
                        <a:buFont typeface="Wingdings" pitchFamily="2" charset="2"/>
                        <a:buChar char="§"/>
                        <a:defRPr/>
                      </a:pPr>
                      <a:r>
                        <a:rPr lang="tr-TR" sz="1800" kern="1200" dirty="0" err="1" smtClean="0">
                          <a:solidFill>
                            <a:schemeClr val="dk1"/>
                          </a:solidFill>
                          <a:latin typeface="+mn-lt"/>
                          <a:ea typeface="+mn-ea"/>
                          <a:cs typeface="+mn-cs"/>
                        </a:rPr>
                        <a:t>To</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act</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together</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requires</a:t>
                      </a:r>
                      <a:endParaRPr lang="tr-TR" dirty="0"/>
                    </a:p>
                  </a:txBody>
                  <a:tcPr/>
                </a:tc>
              </a:tr>
            </a:tbl>
          </a:graphicData>
        </a:graphic>
      </p:graphicFrame>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1000"/>
                                        <p:tgtEl>
                                          <p:spTgt spid="409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pic>
        <p:nvPicPr>
          <p:cNvPr id="10" name="Picture 2" descr="C:\POZİTİF OUTDOOR\AKTİVİTE ARAŞTIRMA\TEAM BUILDING\takım oyunları\DSC_0101.JPG"/>
          <p:cNvPicPr>
            <a:picLocks noChangeAspect="1" noChangeArrowheads="1"/>
          </p:cNvPicPr>
          <p:nvPr/>
        </p:nvPicPr>
        <p:blipFill>
          <a:blip r:embed="rId3" cstate="print"/>
          <a:srcRect/>
          <a:stretch>
            <a:fillRect/>
          </a:stretch>
        </p:blipFill>
        <p:spPr bwMode="auto">
          <a:xfrm>
            <a:off x="5508104" y="836712"/>
            <a:ext cx="3312368" cy="2160240"/>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356992"/>
            <a:ext cx="3312368" cy="2160240"/>
          </a:xfrm>
          <a:prstGeom prst="rect">
            <a:avLst/>
          </a:prstGeom>
          <a:noFill/>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44624"/>
            <a:ext cx="503375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PULLING THE ROPE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140598112"/>
              </p:ext>
            </p:extLst>
          </p:nvPr>
        </p:nvGraphicFramePr>
        <p:xfrm>
          <a:off x="107504" y="836712"/>
          <a:ext cx="5159896" cy="388111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a:defRPr/>
                      </a:pPr>
                      <a:r>
                        <a:rPr lang="en-US" sz="1800" kern="1200" dirty="0" smtClean="0">
                          <a:solidFill>
                            <a:schemeClr val="dk1"/>
                          </a:solidFill>
                          <a:latin typeface="+mn-lt"/>
                          <a:ea typeface="+mn-ea"/>
                          <a:cs typeface="+mn-cs"/>
                        </a:rPr>
                        <a:t>Teams compete on both ends of a rope, mutually. Being the most powerful isn't always enough, it is necessary to apply the best tactic.</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836712"/>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284276"/>
            <a:ext cx="3384376" cy="20169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20499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THE BRIDGE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849066609"/>
              </p:ext>
            </p:extLst>
          </p:nvPr>
        </p:nvGraphicFramePr>
        <p:xfrm>
          <a:off x="107504" y="836712"/>
          <a:ext cx="5159896" cy="497839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We have a track filled with obstacles that team members are pending. Prevents team members from separating from each other is filled with this track are required by building bridges to overcome soon. While negotiating obstacles, without losing any of the materials restricted in their hands, must be according to the rules.</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charset="2"/>
                        <a:buChar char="§"/>
                        <a:tabLst/>
                        <a:defRPr/>
                      </a:pPr>
                      <a:r>
                        <a:rPr lang="tr-TR" dirty="0" smtClean="0"/>
                        <a:t>Problem </a:t>
                      </a:r>
                      <a:r>
                        <a:rPr lang="tr-TR" dirty="0" err="1" smtClean="0"/>
                        <a:t>solving</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charset="2"/>
                        <a:buChar char="§"/>
                        <a:tabLst/>
                        <a:defRPr/>
                      </a:pPr>
                      <a:r>
                        <a:rPr lang="tr-TR" sz="1800" kern="1200" dirty="0" err="1" smtClean="0">
                          <a:solidFill>
                            <a:schemeClr val="dk1"/>
                          </a:solidFill>
                          <a:latin typeface="+mn-lt"/>
                          <a:ea typeface="+mn-ea"/>
                          <a:cs typeface="+mn-cs"/>
                        </a:rPr>
                        <a:t>Quick</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decision</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making</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charset="2"/>
                        <a:buChar char="§"/>
                        <a:tabLst/>
                        <a:defRPr/>
                      </a:pPr>
                      <a:r>
                        <a:rPr lang="tr-TR" dirty="0" err="1" smtClean="0"/>
                        <a:t>Support</a:t>
                      </a:r>
                      <a:r>
                        <a:rPr lang="tr-TR" baseline="0" dirty="0" smtClean="0"/>
                        <a:t> and </a:t>
                      </a:r>
                      <a:r>
                        <a:rPr lang="tr-TR" baseline="0" dirty="0" err="1" smtClean="0"/>
                        <a:t>motivation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Synchronizing</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charset="2"/>
                        <a:buChar char="§"/>
                        <a:tabLst/>
                        <a:defRPr/>
                      </a:pPr>
                      <a:r>
                        <a:rPr lang="tr-TR" dirty="0" err="1" smtClean="0"/>
                        <a:t>Influence</a:t>
                      </a:r>
                      <a:r>
                        <a:rPr lang="tr-TR" dirty="0" smtClean="0"/>
                        <a:t> </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B0F0"/>
                        </a:buClr>
                        <a:buSzTx/>
                        <a:buFont typeface="Wingdings" charset="2"/>
                        <a:buChar char="§"/>
                        <a:tabLst/>
                        <a:defRPr/>
                      </a:pPr>
                      <a:r>
                        <a:rPr lang="tr-TR" dirty="0" err="1" smtClean="0"/>
                        <a:t>Strategy</a:t>
                      </a:r>
                      <a:endParaRPr lang="tr-TR" dirty="0"/>
                    </a:p>
                  </a:txBody>
                  <a:tcPr/>
                </a:tc>
              </a:tr>
            </a:tbl>
          </a:graphicData>
        </a:graphic>
      </p:graphicFrame>
    </p:spTree>
    <p:extLst>
      <p:ext uri="{BB962C8B-B14F-4D97-AF65-F5344CB8AC3E}">
        <p14:creationId xmlns:p14="http://schemas.microsoft.com/office/powerpoint/2010/main" val="1795809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5" y="836712"/>
            <a:ext cx="3312368"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284984"/>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35700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TAXI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847033126"/>
              </p:ext>
            </p:extLst>
          </p:nvPr>
        </p:nvGraphicFramePr>
        <p:xfrm>
          <a:off x="107504" y="836712"/>
          <a:ext cx="5159896" cy="488188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Taxi to a combination of fun and challenge activity will work. Team members are, respectively, the taxi driver and taxi passengers. </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There are tasks that must be completed over the course of the cab. Each team the task team which carry out certain tasks that will deliver the capabilities of team members in the decision which would be impressive.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To</a:t>
                      </a:r>
                      <a:r>
                        <a:rPr lang="tr-TR" dirty="0" smtClean="0"/>
                        <a:t> </a:t>
                      </a:r>
                      <a:r>
                        <a:rPr lang="tr-TR" dirty="0" err="1" smtClean="0"/>
                        <a:t>act</a:t>
                      </a:r>
                      <a:r>
                        <a:rPr lang="tr-TR" dirty="0" smtClean="0"/>
                        <a:t> as a </a:t>
                      </a:r>
                      <a:r>
                        <a:rPr lang="tr-TR" dirty="0" err="1" smtClean="0"/>
                        <a:t>team</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Harmonised</a:t>
                      </a:r>
                      <a:r>
                        <a:rPr kumimoji="0" lang="tr-TR" sz="1800" b="0" i="0" u="none" strike="noStrike" cap="none" normalizeH="0" baseline="0" dirty="0" smtClean="0">
                          <a:ln>
                            <a:noFill/>
                          </a:ln>
                          <a:solidFill>
                            <a:srgbClr val="000000"/>
                          </a:solidFill>
                          <a:effectLst/>
                          <a:latin typeface="+mn-lt"/>
                        </a:rPr>
                        <a:t> and </a:t>
                      </a:r>
                      <a:r>
                        <a:rPr kumimoji="0" lang="tr-TR" sz="1800" b="0" i="0" u="none" strike="noStrike" cap="none" normalizeH="0" baseline="0" dirty="0" err="1" smtClean="0">
                          <a:ln>
                            <a:noFill/>
                          </a:ln>
                          <a:solidFill>
                            <a:srgbClr val="000000"/>
                          </a:solidFill>
                          <a:effectLst/>
                          <a:latin typeface="+mn-lt"/>
                        </a:rPr>
                        <a:t>systematic</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work</a:t>
                      </a:r>
                      <a:endParaRPr kumimoji="0" lang="tr-TR" sz="1800" b="0" i="0" u="none" strike="noStrike" cap="none" normalizeH="0" baseline="0" dirty="0" smtClean="0">
                        <a:ln>
                          <a:noFill/>
                        </a:ln>
                        <a:solidFill>
                          <a:srgbClr val="000000"/>
                        </a:solidFill>
                        <a:effectLst/>
                        <a:latin typeface="+mn-lt"/>
                      </a:endParaRPr>
                    </a:p>
                  </a:txBody>
                  <a:tcPr/>
                </a:tc>
              </a:tr>
              <a:tr h="370840">
                <a:tc>
                  <a:txBody>
                    <a:bodyPr/>
                    <a:lstStyle/>
                    <a:p>
                      <a:pPr marL="92075" indent="-92075">
                        <a:buClr>
                          <a:srgbClr val="00B0F0"/>
                        </a:buClr>
                        <a:buFont typeface="Wingdings" pitchFamily="2" charset="2"/>
                        <a:buChar char="§"/>
                        <a:defRPr/>
                      </a:pPr>
                      <a:r>
                        <a:rPr lang="tr-TR" sz="1800" kern="1200" dirty="0" err="1" smtClean="0">
                          <a:solidFill>
                            <a:schemeClr val="dk1"/>
                          </a:solidFill>
                          <a:latin typeface="+mn-lt"/>
                          <a:ea typeface="+mn-ea"/>
                          <a:cs typeface="+mn-cs"/>
                        </a:rPr>
                        <a:t>To</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act</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together</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requires</a:t>
                      </a:r>
                      <a:endParaRPr lang="tr-TR" dirty="0"/>
                    </a:p>
                  </a:txBody>
                  <a:tcPr/>
                </a:tc>
              </a:tr>
            </a:tbl>
          </a:graphicData>
        </a:graphic>
      </p:graphicFrame>
    </p:spTree>
    <p:extLst>
      <p:ext uri="{BB962C8B-B14F-4D97-AF65-F5344CB8AC3E}">
        <p14:creationId xmlns:p14="http://schemas.microsoft.com/office/powerpoint/2010/main" val="2905264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045" y="764704"/>
            <a:ext cx="3381451"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84984"/>
            <a:ext cx="3384376" cy="216024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98057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TIRE BALL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2170267740"/>
              </p:ext>
            </p:extLst>
          </p:nvPr>
        </p:nvGraphicFramePr>
        <p:xfrm>
          <a:off x="107504" y="765657"/>
          <a:ext cx="5328592" cy="4881880"/>
        </p:xfrm>
        <a:graphic>
          <a:graphicData uri="http://schemas.openxmlformats.org/drawingml/2006/table">
            <a:tbl>
              <a:tblPr firstRow="1" bandRow="1">
                <a:tableStyleId>{7DF18680-E054-41AD-8BC1-D1AEF772440D}</a:tableStyleId>
              </a:tblPr>
              <a:tblGrid>
                <a:gridCol w="5328592"/>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The ball rubber ball in the activity, they try to engage you from start to the end of the track teams. While doing this, the ball must not touch the ground. They try to do this operation with the help of ropes and tires. The ropes move the ball quickly to each other that we put into the tire before wheeling. </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Pleasant an activity that requires coordination and attention.</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spTree>
    <p:extLst>
      <p:ext uri="{BB962C8B-B14F-4D97-AF65-F5344CB8AC3E}">
        <p14:creationId xmlns:p14="http://schemas.microsoft.com/office/powerpoint/2010/main" val="223752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836712"/>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84984"/>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61188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TOWER</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72313467"/>
              </p:ext>
            </p:extLst>
          </p:nvPr>
        </p:nvGraphicFramePr>
        <p:xfrm>
          <a:off x="107504" y="810241"/>
          <a:ext cx="5328592" cy="3784600"/>
        </p:xfrm>
        <a:graphic>
          <a:graphicData uri="http://schemas.openxmlformats.org/drawingml/2006/table">
            <a:tbl>
              <a:tblPr firstRow="1" bandRow="1">
                <a:tableStyleId>{7DF18680-E054-41AD-8BC1-D1AEF772440D}</a:tableStyleId>
              </a:tblPr>
              <a:tblGrid>
                <a:gridCol w="5328592"/>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Teams are asked to build a tower. To do this, use the materials given and never needs touching up parts of the tower. Challenging boundaries, to be calm is a fun that requires team-work activity.</a:t>
                      </a:r>
                      <a:endParaRPr lang="tr-TR" dirty="0" smtClean="0"/>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bg1"/>
                          </a:solidFill>
                          <a:effectLst/>
                          <a:latin typeface="+mn-lt"/>
                          <a:cs typeface="Arial" charset="0"/>
                        </a:rPr>
                        <a:t>Benefits</a:t>
                      </a:r>
                      <a:endParaRPr kumimoji="0" lang="tr-TR" sz="1800" b="1" i="0" u="none" strike="noStrike" cap="none" normalizeH="0" baseline="0" dirty="0" smtClean="0">
                        <a:ln>
                          <a:noFill/>
                        </a:ln>
                        <a:solidFill>
                          <a:schemeClr val="bg1"/>
                        </a:solidFill>
                        <a:effectLst/>
                        <a:latin typeface="+mn-lt"/>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Synchronised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movement</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spTree>
    <p:extLst>
      <p:ext uri="{BB962C8B-B14F-4D97-AF65-F5344CB8AC3E}">
        <p14:creationId xmlns:p14="http://schemas.microsoft.com/office/powerpoint/2010/main" val="2797159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sp>
        <p:nvSpPr>
          <p:cNvPr id="20" name="7 Dikdörtgen"/>
          <p:cNvSpPr>
            <a:spLocks noChangeArrowheads="1"/>
          </p:cNvSpPr>
          <p:nvPr/>
        </p:nvSpPr>
        <p:spPr bwMode="auto">
          <a:xfrm>
            <a:off x="0" y="0"/>
            <a:ext cx="52774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SELECTIONS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grpSp>
        <p:nvGrpSpPr>
          <p:cNvPr id="31" name="30 Grup"/>
          <p:cNvGrpSpPr/>
          <p:nvPr/>
        </p:nvGrpSpPr>
        <p:grpSpPr>
          <a:xfrm>
            <a:off x="791580" y="860716"/>
            <a:ext cx="7560840" cy="5136568"/>
            <a:chOff x="971600" y="956728"/>
            <a:chExt cx="7560840" cy="5136568"/>
          </a:xfrm>
        </p:grpSpPr>
        <p:grpSp>
          <p:nvGrpSpPr>
            <p:cNvPr id="27" name="26 Grup"/>
            <p:cNvGrpSpPr/>
            <p:nvPr/>
          </p:nvGrpSpPr>
          <p:grpSpPr>
            <a:xfrm>
              <a:off x="971600" y="956728"/>
              <a:ext cx="3600400" cy="2544280"/>
              <a:chOff x="971600" y="956728"/>
              <a:chExt cx="3600400" cy="2544280"/>
            </a:xfrm>
          </p:grpSpPr>
          <p:sp>
            <p:nvSpPr>
              <p:cNvPr id="5126" name="39 Metin kutusu"/>
              <p:cNvSpPr txBox="1">
                <a:spLocks noChangeArrowheads="1"/>
              </p:cNvSpPr>
              <p:nvPr/>
            </p:nvSpPr>
            <p:spPr bwMode="auto">
              <a:xfrm>
                <a:off x="1655676" y="3131676"/>
                <a:ext cx="2078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THE PYRAMID</a:t>
                </a:r>
                <a:endParaRPr lang="tr-TR" dirty="0"/>
              </a:p>
            </p:txBody>
          </p:sp>
          <p:pic>
            <p:nvPicPr>
              <p:cNvPr id="14" name="Picture 4" descr="http://sphotos-a.ak.fbcdn.net/hphotos-ak-ash4/486612_344956772290603_358257831_n.jpg"/>
              <p:cNvPicPr>
                <a:picLocks noChangeAspect="1" noChangeArrowheads="1"/>
              </p:cNvPicPr>
              <p:nvPr/>
            </p:nvPicPr>
            <p:blipFill>
              <a:blip r:embed="rId3" cstate="print"/>
              <a:srcRect/>
              <a:stretch>
                <a:fillRect/>
              </a:stretch>
            </p:blipFill>
            <p:spPr bwMode="auto">
              <a:xfrm>
                <a:off x="971600" y="956728"/>
                <a:ext cx="3600400" cy="2112232"/>
              </a:xfrm>
              <a:prstGeom prst="rect">
                <a:avLst/>
              </a:prstGeom>
              <a:noFill/>
            </p:spPr>
          </p:pic>
        </p:grpSp>
        <p:grpSp>
          <p:nvGrpSpPr>
            <p:cNvPr id="30" name="29 Grup"/>
            <p:cNvGrpSpPr/>
            <p:nvPr/>
          </p:nvGrpSpPr>
          <p:grpSpPr>
            <a:xfrm>
              <a:off x="4932040" y="980728"/>
              <a:ext cx="3600400" cy="2529572"/>
              <a:chOff x="4932040" y="980728"/>
              <a:chExt cx="3600400" cy="2529572"/>
            </a:xfrm>
          </p:grpSpPr>
          <p:sp>
            <p:nvSpPr>
              <p:cNvPr id="21" name="42 Metin kutusu"/>
              <p:cNvSpPr txBox="1">
                <a:spLocks noChangeArrowheads="1"/>
              </p:cNvSpPr>
              <p:nvPr/>
            </p:nvSpPr>
            <p:spPr bwMode="auto">
              <a:xfrm>
                <a:off x="5976156" y="3140968"/>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THE PUPPET</a:t>
                </a:r>
                <a:endParaRPr lang="tr-TR" dirty="0"/>
              </a:p>
            </p:txBody>
          </p:sp>
          <p:pic>
            <p:nvPicPr>
              <p:cNvPr id="17" name="Picture 2" descr="http://sphotos-e.ak.fbcdn.net/hphotos-ak-snc6/182453_345417088911238_1341955385_n.jpg"/>
              <p:cNvPicPr>
                <a:picLocks noChangeAspect="1" noChangeArrowheads="1"/>
              </p:cNvPicPr>
              <p:nvPr/>
            </p:nvPicPr>
            <p:blipFill>
              <a:blip r:embed="rId4" cstate="print"/>
              <a:srcRect/>
              <a:stretch>
                <a:fillRect/>
              </a:stretch>
            </p:blipFill>
            <p:spPr bwMode="auto">
              <a:xfrm>
                <a:off x="4932040" y="980728"/>
                <a:ext cx="3600400" cy="2088232"/>
              </a:xfrm>
              <a:prstGeom prst="rect">
                <a:avLst/>
              </a:prstGeom>
              <a:noFill/>
            </p:spPr>
          </p:pic>
        </p:grpSp>
        <p:grpSp>
          <p:nvGrpSpPr>
            <p:cNvPr id="28" name="27 Grup"/>
            <p:cNvGrpSpPr/>
            <p:nvPr/>
          </p:nvGrpSpPr>
          <p:grpSpPr>
            <a:xfrm>
              <a:off x="971600" y="3573016"/>
              <a:ext cx="3600400" cy="2520280"/>
              <a:chOff x="971600" y="3573016"/>
              <a:chExt cx="3600400" cy="2520280"/>
            </a:xfrm>
          </p:grpSpPr>
          <p:sp>
            <p:nvSpPr>
              <p:cNvPr id="16" name="42 Metin kutusu"/>
              <p:cNvSpPr txBox="1">
                <a:spLocks noChangeArrowheads="1"/>
              </p:cNvSpPr>
              <p:nvPr/>
            </p:nvSpPr>
            <p:spPr bwMode="auto">
              <a:xfrm>
                <a:off x="1835696" y="5723964"/>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STONE AGE</a:t>
                </a:r>
                <a:endParaRPr lang="tr-TR" dirty="0"/>
              </a:p>
            </p:txBody>
          </p:sp>
          <p:pic>
            <p:nvPicPr>
              <p:cNvPr id="18" name="Picture 5" descr="C:\POZİTİF OUTDOOR\AKTİVİTE FOTO VE VİDEOLAR\SVAH&amp;COMPAREX(09.06.2012)\FOTO\seçilmişler\TAŞ DEVRİ\DSC_0076.JPG"/>
              <p:cNvPicPr>
                <a:picLocks noChangeAspect="1" noChangeArrowheads="1"/>
              </p:cNvPicPr>
              <p:nvPr/>
            </p:nvPicPr>
            <p:blipFill>
              <a:blip r:embed="rId5" cstate="print"/>
              <a:srcRect/>
              <a:stretch>
                <a:fillRect/>
              </a:stretch>
            </p:blipFill>
            <p:spPr bwMode="auto">
              <a:xfrm>
                <a:off x="971600" y="3573016"/>
                <a:ext cx="3600400" cy="2088232"/>
              </a:xfrm>
              <a:prstGeom prst="rect">
                <a:avLst/>
              </a:prstGeom>
              <a:noFill/>
            </p:spPr>
          </p:pic>
        </p:grpSp>
        <p:grpSp>
          <p:nvGrpSpPr>
            <p:cNvPr id="29" name="28 Grup"/>
            <p:cNvGrpSpPr/>
            <p:nvPr/>
          </p:nvGrpSpPr>
          <p:grpSpPr>
            <a:xfrm>
              <a:off x="4932040" y="3573016"/>
              <a:ext cx="3600400" cy="2520280"/>
              <a:chOff x="4932040" y="3573016"/>
              <a:chExt cx="3600400" cy="2520280"/>
            </a:xfrm>
          </p:grpSpPr>
          <p:sp>
            <p:nvSpPr>
              <p:cNvPr id="19" name="42 Metin kutusu"/>
              <p:cNvSpPr txBox="1">
                <a:spLocks noChangeArrowheads="1"/>
              </p:cNvSpPr>
              <p:nvPr/>
            </p:nvSpPr>
            <p:spPr bwMode="auto">
              <a:xfrm>
                <a:off x="5760132" y="5723964"/>
                <a:ext cx="2124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THE LYBRINTH</a:t>
                </a:r>
                <a:endParaRPr lang="tr-TR" dirty="0"/>
              </a:p>
            </p:txBody>
          </p:sp>
          <p:pic>
            <p:nvPicPr>
              <p:cNvPr id="2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4932040" y="3573016"/>
                <a:ext cx="3600400" cy="2088232"/>
              </a:xfrm>
              <a:prstGeom prst="rect">
                <a:avLst/>
              </a:prstGeom>
              <a:noFill/>
            </p:spPr>
          </p:pic>
        </p:grpSp>
      </p:grpSp>
      <p:pic>
        <p:nvPicPr>
          <p:cNvPr id="13"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933753"/>
            <a:ext cx="3240360" cy="24302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748" y="3680009"/>
            <a:ext cx="3217716" cy="2413287"/>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3666" y="0"/>
            <a:ext cx="368883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SWIVEL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3279180471"/>
              </p:ext>
            </p:extLst>
          </p:nvPr>
        </p:nvGraphicFramePr>
        <p:xfrm>
          <a:off x="107504" y="871449"/>
          <a:ext cx="5159896" cy="442975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Exciting head-to-head battle, are you ready? Hoop teams into the assembly by acting in a coordinated manner with all the other teams compete. The mechanism must be able to move in at the same time to return.</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Motivation</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Active</a:t>
                      </a:r>
                      <a:r>
                        <a:rPr kumimoji="0" lang="tr-TR" sz="1800" b="0" i="0" u="none" strike="noStrike" cap="none" normalizeH="0" baseline="0" dirty="0" smtClean="0">
                          <a:ln>
                            <a:noFill/>
                          </a:ln>
                          <a:solidFill>
                            <a:srgbClr val="000000"/>
                          </a:solidFill>
                          <a:effectLst/>
                          <a:latin typeface="+mn-lt"/>
                        </a:rPr>
                        <a:t> problem </a:t>
                      </a:r>
                      <a:r>
                        <a:rPr kumimoji="0" lang="tr-TR" sz="1800" b="0" i="0" u="none" strike="noStrike" cap="none" normalizeH="0" baseline="0" dirty="0" err="1" smtClean="0">
                          <a:ln>
                            <a:noFill/>
                          </a:ln>
                          <a:solidFill>
                            <a:srgbClr val="000000"/>
                          </a:solidFill>
                          <a:effectLst/>
                          <a:latin typeface="+mn-lt"/>
                        </a:rPr>
                        <a:t>solving</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92075" marR="0" lvl="0" indent="-92075"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Finding</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solutions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and</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strategies</a:t>
                      </a:r>
                      <a:r>
                        <a:rPr kumimoji="0" lang="tr-TR" sz="1800" b="0" i="0" u="none" strike="noStrike" cap="none" normalizeH="0" baseline="0" dirty="0" smtClean="0">
                          <a:ln>
                            <a:noFill/>
                          </a:ln>
                          <a:solidFill>
                            <a:srgbClr val="000000"/>
                          </a:solidFill>
                          <a:effectLst/>
                          <a:latin typeface="+mn-lt"/>
                        </a:rPr>
                        <a:t> </a:t>
                      </a:r>
                      <a:r>
                        <a:rPr kumimoji="0" lang="tr-TR" sz="1800" b="0" i="0" u="none" strike="noStrike" cap="none" normalizeH="0" baseline="0" dirty="0" err="1" smtClean="0">
                          <a:ln>
                            <a:noFill/>
                          </a:ln>
                          <a:solidFill>
                            <a:srgbClr val="000000"/>
                          </a:solidFill>
                          <a:effectLst/>
                          <a:latin typeface="+mn-lt"/>
                        </a:rPr>
                        <a:t>together</a:t>
                      </a:r>
                      <a:endParaRPr kumimoji="0" lang="tr-TR" sz="1800" b="0" i="0" u="none" strike="noStrike" cap="none" normalizeH="0" baseline="0" dirty="0" smtClean="0">
                        <a:ln>
                          <a:noFill/>
                        </a:ln>
                        <a:solidFill>
                          <a:srgbClr val="000000"/>
                        </a:solidFill>
                        <a:effectLst/>
                        <a:latin typeface="+mn-lt"/>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rPr>
                        <a:t>Communication</a:t>
                      </a:r>
                      <a:endParaRPr kumimoji="0" lang="tr-TR" sz="1800" b="0" i="0" u="none" strike="noStrike" cap="none" normalizeH="0" baseline="0" dirty="0" smtClean="0">
                        <a:ln>
                          <a:noFill/>
                        </a:ln>
                        <a:solidFill>
                          <a:srgbClr val="000000"/>
                        </a:solidFill>
                        <a:effectLst/>
                        <a:latin typeface="+mn-lt"/>
                      </a:endParaRPr>
                    </a:p>
                  </a:txBody>
                  <a:tcPr horzOverflow="overflow"/>
                </a:tc>
              </a:tr>
            </a:tbl>
          </a:graphicData>
        </a:graphic>
      </p:graphicFrame>
    </p:spTree>
    <p:extLst>
      <p:ext uri="{BB962C8B-B14F-4D97-AF65-F5344CB8AC3E}">
        <p14:creationId xmlns:p14="http://schemas.microsoft.com/office/powerpoint/2010/main" val="4138265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764704"/>
            <a:ext cx="3384376" cy="223224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00" y="3338960"/>
            <a:ext cx="3378580" cy="225028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47590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BALANCE BIKE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3252906603"/>
              </p:ext>
            </p:extLst>
          </p:nvPr>
        </p:nvGraphicFramePr>
        <p:xfrm>
          <a:off x="107504" y="764704"/>
          <a:ext cx="5159896" cy="505968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How many people can use a bike? Balance bike with a whole team...</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A participant rides a bike, but it just sits in the bin. The rope connecting with other participants from various parts of the bike with the bike to try to keep balance. Reasons well his teammates must be coordinated. Then, the specified distance in a coordinated way with the help of his teammates the ropes again try to complete without dropping the bike.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err="1" smtClean="0"/>
                        <a:t>Produce</a:t>
                      </a:r>
                      <a:r>
                        <a:rPr lang="tr-TR" dirty="0" smtClean="0"/>
                        <a:t> </a:t>
                      </a:r>
                      <a:r>
                        <a:rPr lang="tr-TR" dirty="0" err="1" smtClean="0"/>
                        <a:t>solutions</a:t>
                      </a:r>
                      <a:r>
                        <a:rPr lang="tr-TR" dirty="0" smtClean="0"/>
                        <a:t> </a:t>
                      </a:r>
                      <a:r>
                        <a:rPr lang="tr-TR" dirty="0" err="1" smtClean="0"/>
                        <a:t>together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Communication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dirty="0" smtClean="0"/>
                        <a:t> and </a:t>
                      </a:r>
                      <a:r>
                        <a:rPr lang="tr-TR" dirty="0" err="1" smtClean="0"/>
                        <a:t>Consantrate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bl>
          </a:graphicData>
        </a:graphic>
      </p:graphicFrame>
    </p:spTree>
    <p:extLst>
      <p:ext uri="{BB962C8B-B14F-4D97-AF65-F5344CB8AC3E}">
        <p14:creationId xmlns:p14="http://schemas.microsoft.com/office/powerpoint/2010/main" val="3823400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370" y="692696"/>
            <a:ext cx="2544022" cy="18543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01" y="2708920"/>
            <a:ext cx="2547491" cy="18533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3" y="4725144"/>
            <a:ext cx="2520279" cy="1656184"/>
          </a:xfrm>
          <a:prstGeom prst="rect">
            <a:avLst/>
          </a:prstGeom>
        </p:spPr>
      </p:pic>
      <p:pic>
        <p:nvPicPr>
          <p:cNvPr id="1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5911"/>
            <a:ext cx="39966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TRIATLON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6" name="14 Tablo"/>
          <p:cNvGraphicFramePr>
            <a:graphicFrameLocks noGrp="1"/>
          </p:cNvGraphicFramePr>
          <p:nvPr>
            <p:extLst>
              <p:ext uri="{D42A27DB-BD31-4B8C-83A1-F6EECF244321}">
                <p14:modId xmlns:p14="http://schemas.microsoft.com/office/powerpoint/2010/main" val="368815803"/>
              </p:ext>
            </p:extLst>
          </p:nvPr>
        </p:nvGraphicFramePr>
        <p:xfrm>
          <a:off x="179512" y="692696"/>
          <a:ext cx="5112568" cy="4978399"/>
        </p:xfrm>
        <a:graphic>
          <a:graphicData uri="http://schemas.openxmlformats.org/drawingml/2006/table">
            <a:tbl>
              <a:tblPr firstRow="1" bandRow="1">
                <a:tableStyleId>{7DF18680-E054-41AD-8BC1-D1AEF772440D}</a:tableStyleId>
              </a:tblPr>
              <a:tblGrid>
                <a:gridCol w="5112568"/>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Presented in 3 different game from each other a single activity of delightful, enjoyable, challenging work. In this study, such as walking and trolley with the bucket in the sack race team exercises we have included our friend so much fun to drive. Teams they work as a team to complete all the parts in the shortest possible time.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cs typeface="Arial" charset="0"/>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800" kern="1200" dirty="0" smtClean="0">
                          <a:solidFill>
                            <a:schemeClr val="dk1"/>
                          </a:solidFill>
                          <a:latin typeface="+mn-lt"/>
                          <a:ea typeface="+mn-ea"/>
                          <a:cs typeface="+mn-cs"/>
                        </a:rPr>
                        <a:t>To act as a team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dirty="0" smtClean="0"/>
                        <a:t> and </a:t>
                      </a:r>
                      <a:r>
                        <a:rPr lang="tr-TR" dirty="0" err="1" smtClean="0"/>
                        <a:t>Consantrate</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Interaction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Leader</a:t>
                      </a:r>
                      <a:endParaRPr lang="tr-TR" dirty="0"/>
                    </a:p>
                  </a:txBody>
                  <a:tcPr/>
                </a:tc>
              </a:tr>
            </a:tbl>
          </a:graphicData>
        </a:graphic>
      </p:graphicFrame>
    </p:spTree>
    <p:extLst>
      <p:ext uri="{BB962C8B-B14F-4D97-AF65-F5344CB8AC3E}">
        <p14:creationId xmlns:p14="http://schemas.microsoft.com/office/powerpoint/2010/main" val="3518187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827980"/>
            <a:ext cx="3454947" cy="22409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009" y="3429000"/>
            <a:ext cx="3454455" cy="2232248"/>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8109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BALANCE BRIDGE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595431229"/>
              </p:ext>
            </p:extLst>
          </p:nvPr>
        </p:nvGraphicFramePr>
        <p:xfrm>
          <a:off x="107504" y="826865"/>
          <a:ext cx="4896544" cy="5212080"/>
        </p:xfrm>
        <a:graphic>
          <a:graphicData uri="http://schemas.openxmlformats.org/drawingml/2006/table">
            <a:tbl>
              <a:tblPr firstRow="1" bandRow="1">
                <a:tableStyleId>{7DF18680-E054-41AD-8BC1-D1AEF772440D}</a:tableStyleId>
              </a:tblPr>
              <a:tblGrid>
                <a:gridCol w="4896544"/>
              </a:tblGrid>
              <a:tr h="344308">
                <a:tc>
                  <a:txBody>
                    <a:bodyPr/>
                    <a:lstStyle/>
                    <a:p>
                      <a:r>
                        <a:rPr lang="tr-TR" dirty="0" err="1" smtClean="0"/>
                        <a:t>Objective</a:t>
                      </a:r>
                      <a:endParaRPr lang="tr-TR" dirty="0"/>
                    </a:p>
                  </a:txBody>
                  <a:tcPr>
                    <a:solidFill>
                      <a:srgbClr val="00B0F0"/>
                    </a:solidFill>
                  </a:tcPr>
                </a:tc>
              </a:tr>
              <a:tr h="2151926">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On the steps of completing the transition to the bridge, a suspension bridge as a team we are working on. The number of digits to complete the bridge but it's not enough. You need to move forward to advance the previous steps continuously. Getting support from each other as a team is very important if we are to advance on the bridge</a:t>
                      </a:r>
                      <a:r>
                        <a:rPr lang="tr-TR" sz="1800" kern="1200" dirty="0" smtClean="0">
                          <a:solidFill>
                            <a:schemeClr val="dk1"/>
                          </a:solidFill>
                          <a:latin typeface="+mn-lt"/>
                          <a:ea typeface="+mn-ea"/>
                          <a:cs typeface="+mn-cs"/>
                        </a:rPr>
                        <a:t>.</a:t>
                      </a:r>
                      <a:endParaRPr lang="tr-TR" dirty="0" smtClean="0"/>
                    </a:p>
                  </a:txBody>
                  <a:tcPr/>
                </a:tc>
              </a:tr>
              <a:tr h="344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4430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To</a:t>
                      </a:r>
                      <a:r>
                        <a:rPr lang="tr-TR" dirty="0" smtClean="0"/>
                        <a:t> </a:t>
                      </a:r>
                      <a:r>
                        <a:rPr lang="tr-TR" dirty="0" err="1" smtClean="0"/>
                        <a:t>act</a:t>
                      </a:r>
                      <a:r>
                        <a:rPr lang="tr-TR" dirty="0" smtClean="0"/>
                        <a:t> as a </a:t>
                      </a:r>
                      <a:r>
                        <a:rPr lang="tr-TR" dirty="0" err="1" smtClean="0"/>
                        <a:t>team</a:t>
                      </a:r>
                      <a:endParaRPr lang="tr-TR" dirty="0"/>
                    </a:p>
                  </a:txBody>
                  <a:tcPr/>
                </a:tc>
              </a:tr>
              <a:tr h="34430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dirty="0" smtClean="0"/>
                        <a:t> and </a:t>
                      </a:r>
                      <a:r>
                        <a:rPr lang="tr-TR" dirty="0" err="1" smtClean="0"/>
                        <a:t>consantrate</a:t>
                      </a:r>
                      <a:endParaRPr lang="tr-TR" dirty="0"/>
                    </a:p>
                  </a:txBody>
                  <a:tcPr/>
                </a:tc>
              </a:tr>
              <a:tr h="344308">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4430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sz="1800" kern="1200" dirty="0" err="1" smtClean="0">
                          <a:solidFill>
                            <a:schemeClr val="dk1"/>
                          </a:solidFill>
                          <a:latin typeface="+mn-lt"/>
                          <a:ea typeface="+mn-ea"/>
                          <a:cs typeface="+mn-cs"/>
                        </a:rPr>
                        <a:t>Synchronizing</a:t>
                      </a:r>
                      <a:endParaRPr lang="tr-TR" dirty="0"/>
                    </a:p>
                  </a:txBody>
                  <a:tcPr/>
                </a:tc>
              </a:tr>
              <a:tr h="34430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Interaction</a:t>
                      </a:r>
                      <a:endParaRPr lang="tr-TR" dirty="0"/>
                    </a:p>
                  </a:txBody>
                  <a:tcPr/>
                </a:tc>
              </a:tr>
              <a:tr h="344308">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Leader</a:t>
                      </a:r>
                      <a:endParaRPr lang="tr-TR" dirty="0"/>
                    </a:p>
                  </a:txBody>
                  <a:tcPr/>
                </a:tc>
              </a:tr>
            </a:tbl>
          </a:graphicData>
        </a:graphic>
      </p:graphicFrame>
    </p:spTree>
    <p:extLst>
      <p:ext uri="{BB962C8B-B14F-4D97-AF65-F5344CB8AC3E}">
        <p14:creationId xmlns:p14="http://schemas.microsoft.com/office/powerpoint/2010/main" val="2103505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692697"/>
            <a:ext cx="2064230" cy="288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861048"/>
            <a:ext cx="2952328" cy="2214245"/>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57208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WATER TOWER</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207592460"/>
              </p:ext>
            </p:extLst>
          </p:nvPr>
        </p:nvGraphicFramePr>
        <p:xfrm>
          <a:off x="107504" y="692696"/>
          <a:ext cx="4896544" cy="5059680"/>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err="1" smtClean="0"/>
                        <a:t>Objective</a:t>
                      </a:r>
                      <a:endParaRPr lang="tr-TR" dirty="0"/>
                    </a:p>
                  </a:txBody>
                  <a:tcPr>
                    <a:solidFill>
                      <a:srgbClr val="00B0F0"/>
                    </a:solidFill>
                  </a:tcPr>
                </a:tc>
              </a:tr>
              <a:tr h="370840">
                <a:tc>
                  <a:txBody>
                    <a:bodyPr/>
                    <a:lstStyle/>
                    <a:p>
                      <a:pPr>
                        <a:buClr>
                          <a:srgbClr val="92D050"/>
                        </a:buClr>
                        <a:buFont typeface="Wingdings" pitchFamily="2" charset="2"/>
                        <a:buNone/>
                      </a:pPr>
                      <a:r>
                        <a:rPr lang="en-US" sz="1800" kern="1200" dirty="0" smtClean="0">
                          <a:solidFill>
                            <a:schemeClr val="dk1"/>
                          </a:solidFill>
                          <a:latin typeface="+mn-lt"/>
                          <a:ea typeface="+mn-ea"/>
                          <a:cs typeface="+mn-cs"/>
                        </a:rPr>
                        <a:t>The aqueous tower your goal in the game is to bring the ball inside to the outside of the tower. This will not be as easy as it sounds. Because it is forbidden to take the ball out. The only way to make the ball rise and fill up with water tower. We fill the holes on the tower, the water is evacuated because the water filling holes in the team when we need to close. Reaching into the water isn't easy, bring water, close the holes, fun activity and a wet</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baseline="0" dirty="0" smtClean="0"/>
                        <a:t> and </a:t>
                      </a:r>
                      <a:r>
                        <a:rPr lang="tr-TR" baseline="0" dirty="0" err="1" smtClean="0"/>
                        <a:t>Consantrate</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Intraction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Leader</a:t>
                      </a:r>
                      <a:endParaRPr lang="tr-TR" dirty="0"/>
                    </a:p>
                  </a:txBody>
                  <a:tcPr/>
                </a:tc>
              </a:tr>
            </a:tbl>
          </a:graphicData>
        </a:graphic>
      </p:graphicFrame>
    </p:spTree>
    <p:extLst>
      <p:ext uri="{BB962C8B-B14F-4D97-AF65-F5344CB8AC3E}">
        <p14:creationId xmlns:p14="http://schemas.microsoft.com/office/powerpoint/2010/main" val="656102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OLYMPIC GAMES</a:t>
            </a:r>
            <a:endParaRPr lang="tr-TR" dirty="0"/>
          </a:p>
        </p:txBody>
      </p:sp>
      <p:pic>
        <p:nvPicPr>
          <p:cNvPr id="11"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51117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STICKY PANTS</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065206675"/>
              </p:ext>
            </p:extLst>
          </p:nvPr>
        </p:nvGraphicFramePr>
        <p:xfrm>
          <a:off x="107504" y="692696"/>
          <a:ext cx="4896544" cy="3688079"/>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err="1" smtClean="0"/>
                        <a:t>Objective</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None/>
                        <a:tabLst/>
                        <a:defRPr/>
                      </a:pPr>
                      <a:r>
                        <a:rPr lang="en-US" sz="1800" kern="1200" dirty="0" smtClean="0">
                          <a:solidFill>
                            <a:schemeClr val="dk1"/>
                          </a:solidFill>
                          <a:latin typeface="+mn-lt"/>
                          <a:ea typeface="+mn-ea"/>
                          <a:cs typeface="+mn-cs"/>
                        </a:rPr>
                        <a:t>The pants will be able to collect the ball with adhesive? With adhesive tape in the back of his trousers before competitors see if we can get the ball. Have fun with this activity and will embrace the competition.</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Benefit</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Motivation</a:t>
                      </a:r>
                      <a:r>
                        <a:rPr lang="tr-TR" dirty="0" smtClean="0"/>
                        <a:t> and </a:t>
                      </a:r>
                      <a:r>
                        <a:rPr lang="tr-TR" dirty="0" err="1" smtClean="0"/>
                        <a:t>Consantrate</a:t>
                      </a:r>
                      <a:endParaRPr lang="tr-TR" dirty="0"/>
                    </a:p>
                  </a:txBody>
                  <a:tcPr/>
                </a:tc>
              </a:tr>
              <a:tr h="370840">
                <a:tc>
                  <a:txBody>
                    <a:bodyPr/>
                    <a:lstStyle/>
                    <a:p>
                      <a:pPr>
                        <a:buClr>
                          <a:srgbClr val="00B0F0"/>
                        </a:buClr>
                        <a:buFont typeface="Wingdings" pitchFamily="2" charset="2"/>
                        <a:buChar char="§"/>
                      </a:pPr>
                      <a:r>
                        <a:rPr lang="tr-TR" sz="1800" dirty="0" err="1" smtClean="0"/>
                        <a:t>Communication</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Intraction</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err="1" smtClean="0"/>
                        <a:t>Timing</a:t>
                      </a:r>
                      <a:endParaRPr lang="tr-TR" dirty="0"/>
                    </a:p>
                  </a:txBody>
                  <a:tcPr/>
                </a:tc>
              </a:tr>
            </a:tbl>
          </a:graphicData>
        </a:graphic>
      </p:graphicFrame>
      <p:pic>
        <p:nvPicPr>
          <p:cNvPr id="12" name="Picture 2" descr="C:\Users\HP\Desktop\yapışkan pantolon\küçük\20141018_170605.jpg"/>
          <p:cNvPicPr>
            <a:picLocks noChangeAspect="1" noChangeArrowheads="1"/>
          </p:cNvPicPr>
          <p:nvPr/>
        </p:nvPicPr>
        <p:blipFill>
          <a:blip r:embed="rId3" cstate="print"/>
          <a:srcRect/>
          <a:stretch>
            <a:fillRect/>
          </a:stretch>
        </p:blipFill>
        <p:spPr bwMode="auto">
          <a:xfrm>
            <a:off x="5292080" y="692696"/>
            <a:ext cx="3528392" cy="2154195"/>
          </a:xfrm>
          <a:prstGeom prst="rect">
            <a:avLst/>
          </a:prstGeom>
          <a:noFill/>
        </p:spPr>
      </p:pic>
      <p:pic>
        <p:nvPicPr>
          <p:cNvPr id="13" name="Picture 3" descr="C:\Users\HP\Desktop\yapışkan pantolon\küçük\20141018_170524.jpg"/>
          <p:cNvPicPr>
            <a:picLocks noChangeAspect="1" noChangeArrowheads="1"/>
          </p:cNvPicPr>
          <p:nvPr/>
        </p:nvPicPr>
        <p:blipFill>
          <a:blip r:embed="rId4" cstate="print"/>
          <a:srcRect/>
          <a:stretch>
            <a:fillRect/>
          </a:stretch>
        </p:blipFill>
        <p:spPr bwMode="auto">
          <a:xfrm>
            <a:off x="5281122" y="3212976"/>
            <a:ext cx="3539350" cy="2160240"/>
          </a:xfrm>
          <a:prstGeom prst="rect">
            <a:avLst/>
          </a:prstGeom>
          <a:noFill/>
        </p:spPr>
      </p:pic>
    </p:spTree>
    <p:extLst>
      <p:ext uri="{BB962C8B-B14F-4D97-AF65-F5344CB8AC3E}">
        <p14:creationId xmlns:p14="http://schemas.microsoft.com/office/powerpoint/2010/main" val="2718158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graphicFrame>
        <p:nvGraphicFramePr>
          <p:cNvPr id="7" name="9 Tablo"/>
          <p:cNvGraphicFramePr>
            <a:graphicFrameLocks noGrp="1"/>
          </p:cNvGraphicFramePr>
          <p:nvPr>
            <p:extLst>
              <p:ext uri="{D42A27DB-BD31-4B8C-83A1-F6EECF244321}">
                <p14:modId xmlns:p14="http://schemas.microsoft.com/office/powerpoint/2010/main" val="1043812519"/>
              </p:ext>
            </p:extLst>
          </p:nvPr>
        </p:nvGraphicFramePr>
        <p:xfrm>
          <a:off x="2267744" y="1484783"/>
          <a:ext cx="4608512" cy="3774285"/>
        </p:xfrm>
        <a:graphic>
          <a:graphicData uri="http://schemas.openxmlformats.org/drawingml/2006/table">
            <a:tbl>
              <a:tblPr firstRow="1" bandRow="1">
                <a:tableStyleId>{7DF18680-E054-41AD-8BC1-D1AEF772440D}</a:tableStyleId>
              </a:tblPr>
              <a:tblGrid>
                <a:gridCol w="3217320"/>
                <a:gridCol w="1391192"/>
              </a:tblGrid>
              <a:tr h="289014">
                <a:tc>
                  <a:txBody>
                    <a:bodyPr/>
                    <a:lstStyle/>
                    <a:p>
                      <a:pPr algn="ctr"/>
                      <a:r>
                        <a:rPr lang="tr-TR" sz="1600" dirty="0" smtClean="0"/>
                        <a:t>STAGES</a:t>
                      </a:r>
                      <a:endParaRPr lang="tr-TR" sz="1600" dirty="0">
                        <a:latin typeface="Arial" pitchFamily="34" charset="0"/>
                        <a:cs typeface="Arial" pitchFamily="34" charset="0"/>
                      </a:endParaRPr>
                    </a:p>
                  </a:txBody>
                  <a:tcPr marL="91438" marR="91438">
                    <a:solidFill>
                      <a:srgbClr val="00B0F0"/>
                    </a:solidFill>
                  </a:tcPr>
                </a:tc>
                <a:tc>
                  <a:txBody>
                    <a:bodyPr/>
                    <a:lstStyle/>
                    <a:p>
                      <a:pPr algn="ctr"/>
                      <a:r>
                        <a:rPr lang="tr-TR" sz="1600" dirty="0" smtClean="0">
                          <a:latin typeface="+mn-lt"/>
                          <a:cs typeface="+mn-cs"/>
                        </a:rPr>
                        <a:t>TIME</a:t>
                      </a:r>
                      <a:endParaRPr lang="tr-TR" sz="1600" dirty="0">
                        <a:latin typeface="Arial" pitchFamily="34" charset="0"/>
                        <a:cs typeface="Arial" pitchFamily="34" charset="0"/>
                      </a:endParaRPr>
                    </a:p>
                  </a:txBody>
                  <a:tcPr marL="91438" marR="91438">
                    <a:solidFill>
                      <a:srgbClr val="00B0F0"/>
                    </a:solidFill>
                  </a:tcPr>
                </a:tc>
              </a:tr>
              <a:tr h="431066">
                <a:tc>
                  <a:txBody>
                    <a:bodyPr/>
                    <a:lstStyle/>
                    <a:p>
                      <a:r>
                        <a:rPr kumimoji="0" lang="tr-TR" sz="1600" b="0" i="0" u="none" strike="noStrike" cap="none" normalizeH="0" baseline="0" dirty="0" smtClean="0">
                          <a:ln>
                            <a:noFill/>
                          </a:ln>
                          <a:solidFill>
                            <a:srgbClr val="000000"/>
                          </a:solidFill>
                          <a:effectLst/>
                          <a:latin typeface="+mn-lt"/>
                          <a:cs typeface="Arial" charset="0"/>
                        </a:rPr>
                        <a:t>ACQUAINTANCE</a:t>
                      </a:r>
                      <a:r>
                        <a:rPr lang="tr-TR" sz="1600" dirty="0" smtClean="0"/>
                        <a:t>&amp;INFO</a:t>
                      </a:r>
                      <a:endParaRPr lang="tr-TR" sz="1600" b="0" dirty="0">
                        <a:latin typeface="+mn-lt"/>
                        <a:cs typeface="Arial" pitchFamily="34" charset="0"/>
                      </a:endParaRPr>
                    </a:p>
                  </a:txBody>
                  <a:tcPr marL="91438" marR="91438"/>
                </a:tc>
                <a:tc>
                  <a:txBody>
                    <a:bodyPr/>
                    <a:lstStyle/>
                    <a:p>
                      <a:r>
                        <a:rPr lang="tr-TR" sz="1600" dirty="0" smtClean="0"/>
                        <a:t>14:30 -14:45</a:t>
                      </a:r>
                      <a:endParaRPr lang="tr-TR" sz="1600" dirty="0" smtClean="0">
                        <a:latin typeface="Arial" pitchFamily="34" charset="0"/>
                        <a:cs typeface="Arial" pitchFamily="34" charset="0"/>
                      </a:endParaRPr>
                    </a:p>
                  </a:txBody>
                  <a:tcPr marL="91438" marR="91438"/>
                </a:tc>
              </a:tr>
              <a:tr h="418097">
                <a:tc>
                  <a:txBody>
                    <a:bodyPr/>
                    <a:lstStyle/>
                    <a:p>
                      <a:r>
                        <a:rPr lang="tr-TR" sz="1600" dirty="0" smtClean="0"/>
                        <a:t>1. STAGE GAMES</a:t>
                      </a:r>
                      <a:endParaRPr lang="tr-TR" sz="1600" dirty="0">
                        <a:latin typeface="Arial" pitchFamily="34" charset="0"/>
                        <a:cs typeface="Arial" pitchFamily="34" charset="0"/>
                      </a:endParaRPr>
                    </a:p>
                  </a:txBody>
                  <a:tcPr marL="91438" marR="91438"/>
                </a:tc>
                <a:tc>
                  <a:txBody>
                    <a:bodyPr/>
                    <a:lstStyle/>
                    <a:p>
                      <a:r>
                        <a:rPr lang="tr-TR" sz="1600" dirty="0" smtClean="0"/>
                        <a:t>15:00 -15:15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2. STAGE GAMES</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15:20 -15:35</a:t>
                      </a:r>
                      <a:endParaRPr lang="tr-TR" sz="1600" dirty="0" smtClean="0">
                        <a:latin typeface="Arial" pitchFamily="34" charset="0"/>
                        <a:cs typeface="Arial" pitchFamily="34" charset="0"/>
                      </a:endParaRPr>
                    </a:p>
                  </a:txBody>
                  <a:tcPr marL="91438" marR="91438"/>
                </a:tc>
              </a:tr>
              <a:tr h="360040">
                <a:tc>
                  <a:txBody>
                    <a:bodyPr/>
                    <a:lstStyle/>
                    <a:p>
                      <a:r>
                        <a:rPr lang="tr-TR" sz="1600" dirty="0" smtClean="0"/>
                        <a:t>3. STAGE GAMES</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15:40 -15:55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4. STAGE GAMES</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16:05 -16:20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5. STAGE GAMES</a:t>
                      </a:r>
                      <a:endParaRPr lang="tr-TR" sz="1600" dirty="0">
                        <a:latin typeface="Arial" pitchFamily="34" charset="0"/>
                        <a:cs typeface="Arial" pitchFamily="34" charset="0"/>
                      </a:endParaRPr>
                    </a:p>
                  </a:txBody>
                  <a:tcPr marL="91438" marR="91438"/>
                </a:tc>
                <a:tc>
                  <a:txBody>
                    <a:bodyPr/>
                    <a:lstStyle/>
                    <a:p>
                      <a:r>
                        <a:rPr lang="tr-TR" sz="1600" dirty="0" smtClean="0"/>
                        <a:t>16:25 -16:30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6. STAGE GAMES</a:t>
                      </a:r>
                      <a:endParaRPr lang="tr-TR" sz="1600" dirty="0">
                        <a:latin typeface="Arial" pitchFamily="34" charset="0"/>
                        <a:cs typeface="Arial" pitchFamily="34" charset="0"/>
                      </a:endParaRPr>
                    </a:p>
                  </a:txBody>
                  <a:tcPr marL="91438" marR="91438"/>
                </a:tc>
                <a:tc>
                  <a:txBody>
                    <a:bodyPr/>
                    <a:lstStyle/>
                    <a:p>
                      <a:r>
                        <a:rPr lang="tr-TR" sz="1600" dirty="0" smtClean="0"/>
                        <a:t>16:40-17:00</a:t>
                      </a:r>
                      <a:endParaRPr lang="tr-TR" sz="1600" dirty="0" smtClean="0">
                        <a:latin typeface="Arial" pitchFamily="34" charset="0"/>
                        <a:cs typeface="Arial" pitchFamily="34" charset="0"/>
                      </a:endParaRPr>
                    </a:p>
                  </a:txBody>
                  <a:tcPr marL="91438" marR="91438"/>
                </a:tc>
              </a:tr>
              <a:tr h="383532">
                <a:tc>
                  <a:txBody>
                    <a:bodyPr/>
                    <a:lstStyle/>
                    <a:p>
                      <a:r>
                        <a:rPr lang="tr-TR" sz="1600" dirty="0" smtClean="0"/>
                        <a:t>FINALE</a:t>
                      </a:r>
                      <a:endParaRPr lang="tr-TR" sz="1600" dirty="0">
                        <a:latin typeface="Arial" pitchFamily="34" charset="0"/>
                        <a:cs typeface="Arial" pitchFamily="34" charset="0"/>
                      </a:endParaRPr>
                    </a:p>
                  </a:txBody>
                  <a:tcPr marL="91438" marR="91438"/>
                </a:tc>
                <a:tc>
                  <a:txBody>
                    <a:bodyPr/>
                    <a:lstStyle/>
                    <a:p>
                      <a:r>
                        <a:rPr lang="tr-TR" sz="1600" dirty="0" smtClean="0"/>
                        <a:t>17:30</a:t>
                      </a:r>
                      <a:endParaRPr lang="tr-TR" sz="1600" dirty="0">
                        <a:latin typeface="Arial" pitchFamily="34" charset="0"/>
                        <a:cs typeface="Arial" pitchFamily="34" charset="0"/>
                      </a:endParaRPr>
                    </a:p>
                  </a:txBody>
                  <a:tcPr marL="91438" marR="91438"/>
                </a:tc>
              </a:tr>
            </a:tbl>
          </a:graphicData>
        </a:graphic>
      </p:graphicFrame>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2" name="7 Dikdörtgen"/>
          <p:cNvSpPr>
            <a:spLocks noChangeArrowheads="1"/>
          </p:cNvSpPr>
          <p:nvPr/>
        </p:nvSpPr>
        <p:spPr bwMode="auto">
          <a:xfrm>
            <a:off x="0" y="0"/>
            <a:ext cx="202972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TIME TABLE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extLst>
      <p:ext uri="{BB962C8B-B14F-4D97-AF65-F5344CB8AC3E}">
        <p14:creationId xmlns:p14="http://schemas.microsoft.com/office/powerpoint/2010/main" val="764054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a:xfrm>
            <a:off x="3124200" y="6381328"/>
            <a:ext cx="2895600" cy="365125"/>
          </a:xfrm>
        </p:spPr>
        <p:txBody>
          <a:bodyPr/>
          <a:lstStyle/>
          <a:p>
            <a:pPr>
              <a:defRPr/>
            </a:pPr>
            <a:r>
              <a:rPr lang="tr-TR" smtClean="0"/>
              <a:t>OLYMPIC GAMES</a:t>
            </a:r>
            <a:endParaRPr lang="tr-TR" dirty="0"/>
          </a:p>
        </p:txBody>
      </p:sp>
      <p:graphicFrame>
        <p:nvGraphicFramePr>
          <p:cNvPr id="7" name="6 Tablo"/>
          <p:cNvGraphicFramePr>
            <a:graphicFrameLocks noGrp="1"/>
          </p:cNvGraphicFramePr>
          <p:nvPr>
            <p:extLst>
              <p:ext uri="{D42A27DB-BD31-4B8C-83A1-F6EECF244321}">
                <p14:modId xmlns:p14="http://schemas.microsoft.com/office/powerpoint/2010/main" val="2237743299"/>
              </p:ext>
            </p:extLst>
          </p:nvPr>
        </p:nvGraphicFramePr>
        <p:xfrm>
          <a:off x="107504" y="899016"/>
          <a:ext cx="8568952" cy="3342640"/>
        </p:xfrm>
        <a:graphic>
          <a:graphicData uri="http://schemas.openxmlformats.org/drawingml/2006/table">
            <a:tbl>
              <a:tblPr firstRow="1" bandRow="1">
                <a:tableStyleId>{7DF18680-E054-41AD-8BC1-D1AEF772440D}</a:tableStyleId>
              </a:tblPr>
              <a:tblGrid>
                <a:gridCol w="8568952"/>
              </a:tblGrid>
              <a:tr h="370840">
                <a:tc>
                  <a:txBody>
                    <a:bodyPr/>
                    <a:lstStyle/>
                    <a:p>
                      <a:r>
                        <a:rPr lang="tr-TR" dirty="0" smtClean="0"/>
                        <a:t>ROTATION</a:t>
                      </a:r>
                      <a:endParaRPr lang="tr-TR" dirty="0"/>
                    </a:p>
                  </a:txBody>
                  <a:tcPr>
                    <a:solidFill>
                      <a:srgbClr val="00B0F0"/>
                    </a:solidFill>
                  </a:tcPr>
                </a:tc>
              </a:tr>
              <a:tr h="370840">
                <a:tc>
                  <a:txBody>
                    <a:bodyPr/>
                    <a:lstStyle/>
                    <a:p>
                      <a:pPr>
                        <a:lnSpc>
                          <a:spcPct val="150000"/>
                        </a:lnSpc>
                        <a:defRPr/>
                      </a:pPr>
                      <a:r>
                        <a:rPr lang="en-US" sz="1800" kern="1200" dirty="0" smtClean="0">
                          <a:solidFill>
                            <a:schemeClr val="dk1"/>
                          </a:solidFill>
                          <a:latin typeface="+mn-lt"/>
                          <a:ea typeface="+mn-ea"/>
                          <a:cs typeface="+mn-cs"/>
                        </a:rPr>
                        <a:t>Within each color group process. Each team in its own right that resides in the </a:t>
                      </a:r>
                      <a:r>
                        <a:rPr lang="en-US" sz="1800" kern="1200" dirty="0" err="1" smtClean="0">
                          <a:solidFill>
                            <a:schemeClr val="dk1"/>
                          </a:solidFill>
                          <a:latin typeface="+mn-lt"/>
                          <a:ea typeface="+mn-ea"/>
                          <a:cs typeface="+mn-cs"/>
                        </a:rPr>
                        <a:t>colour</a:t>
                      </a:r>
                      <a:r>
                        <a:rPr lang="en-US" sz="1800" kern="1200" dirty="0" smtClean="0">
                          <a:solidFill>
                            <a:schemeClr val="dk1"/>
                          </a:solidFill>
                          <a:latin typeface="+mn-lt"/>
                          <a:ea typeface="+mn-ea"/>
                          <a:cs typeface="+mn-cs"/>
                        </a:rPr>
                        <a:t> group with the teams struggles.</a:t>
                      </a:r>
                      <a:endParaRPr lang="tr-TR" sz="1800" baseline="0" dirty="0" smtClean="0"/>
                    </a:p>
                    <a:p>
                      <a:pPr>
                        <a:lnSpc>
                          <a:spcPct val="150000"/>
                        </a:lnSpc>
                        <a:buFont typeface="Arial" pitchFamily="34" charset="0"/>
                        <a:buChar char="•"/>
                        <a:defRPr/>
                      </a:pPr>
                      <a:r>
                        <a:rPr lang="tr-TR" sz="1800" baseline="0" dirty="0" smtClean="0"/>
                        <a:t> </a:t>
                      </a:r>
                      <a:r>
                        <a:rPr lang="en-US" sz="1800" kern="1200" dirty="0" smtClean="0">
                          <a:solidFill>
                            <a:schemeClr val="dk1"/>
                          </a:solidFill>
                          <a:latin typeface="+mn-lt"/>
                          <a:ea typeface="+mn-ea"/>
                          <a:cs typeface="+mn-cs"/>
                        </a:rPr>
                        <a:t>As mentioned in the program set each game takes 15 minutes.</a:t>
                      </a:r>
                      <a:endParaRPr lang="tr-TR" sz="1800" baseline="0" dirty="0" smtClean="0"/>
                    </a:p>
                    <a:p>
                      <a:pPr>
                        <a:lnSpc>
                          <a:spcPct val="150000"/>
                        </a:lnSpc>
                        <a:buFont typeface="Arial" pitchFamily="34" charset="0"/>
                        <a:buChar char="•"/>
                        <a:defRPr/>
                      </a:pPr>
                      <a:r>
                        <a:rPr lang="en-US" sz="1800" baseline="0" dirty="0" smtClean="0"/>
                        <a:t>A break of 5 minutes after each game are given.</a:t>
                      </a:r>
                      <a:endParaRPr lang="tr-TR" sz="1800" baseline="0" dirty="0" smtClean="0"/>
                    </a:p>
                    <a:p>
                      <a:pPr>
                        <a:lnSpc>
                          <a:spcPct val="150000"/>
                        </a:lnSpc>
                        <a:buFont typeface="Arial" pitchFamily="34" charset="0"/>
                        <a:buChar char="•"/>
                        <a:defRPr/>
                      </a:pPr>
                      <a:r>
                        <a:rPr lang="en-US" sz="1800" kern="1200" dirty="0" smtClean="0">
                          <a:solidFill>
                            <a:schemeClr val="dk1"/>
                          </a:solidFill>
                          <a:latin typeface="+mn-lt"/>
                          <a:ea typeface="+mn-ea"/>
                          <a:cs typeface="+mn-cs"/>
                        </a:rPr>
                        <a:t>All games starts and ends simultaneously.</a:t>
                      </a:r>
                    </a:p>
                    <a:p>
                      <a:pPr>
                        <a:lnSpc>
                          <a:spcPct val="150000"/>
                        </a:lnSpc>
                        <a:buFont typeface="Arial" pitchFamily="34" charset="0"/>
                        <a:buChar char="•"/>
                        <a:defRPr/>
                      </a:pP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After</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the</a:t>
                      </a:r>
                      <a:r>
                        <a:rPr lang="tr-TR" sz="1800" kern="1200" dirty="0" smtClean="0">
                          <a:solidFill>
                            <a:schemeClr val="dk1"/>
                          </a:solidFill>
                          <a:latin typeface="+mn-lt"/>
                          <a:ea typeface="+mn-ea"/>
                          <a:cs typeface="+mn-cs"/>
                        </a:rPr>
                        <a:t> break</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that</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between</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games</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teams</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move</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to</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next</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game</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station</a:t>
                      </a:r>
                      <a:r>
                        <a:rPr lang="tr-TR" sz="1800" kern="1200" baseline="0" dirty="0" smtClean="0">
                          <a:solidFill>
                            <a:schemeClr val="dk1"/>
                          </a:solidFill>
                          <a:latin typeface="+mn-lt"/>
                          <a:ea typeface="+mn-ea"/>
                          <a:cs typeface="+mn-cs"/>
                        </a:rPr>
                        <a:t>.</a:t>
                      </a:r>
                      <a:endParaRPr lang="tr-TR" sz="1800" kern="1200" dirty="0" smtClean="0">
                        <a:solidFill>
                          <a:schemeClr val="dk1"/>
                        </a:solidFill>
                        <a:latin typeface="+mn-lt"/>
                        <a:ea typeface="+mn-ea"/>
                        <a:cs typeface="+mn-cs"/>
                      </a:endParaRPr>
                    </a:p>
                    <a:p>
                      <a:pPr>
                        <a:lnSpc>
                          <a:spcPct val="150000"/>
                        </a:lnSpc>
                        <a:buFont typeface="Arial" pitchFamily="34" charset="0"/>
                        <a:buChar char="•"/>
                        <a:defRPr/>
                      </a:pPr>
                      <a:r>
                        <a:rPr lang="tr-TR" dirty="0" smtClean="0"/>
                        <a:t> </a:t>
                      </a:r>
                      <a:r>
                        <a:rPr lang="tr-TR" dirty="0" err="1" smtClean="0"/>
                        <a:t>All</a:t>
                      </a:r>
                      <a:r>
                        <a:rPr lang="tr-TR" dirty="0" smtClean="0"/>
                        <a:t> </a:t>
                      </a:r>
                      <a:r>
                        <a:rPr lang="tr-TR" dirty="0" err="1" smtClean="0"/>
                        <a:t>teams</a:t>
                      </a:r>
                      <a:r>
                        <a:rPr lang="tr-TR" dirty="0" smtClean="0"/>
                        <a:t> </a:t>
                      </a:r>
                      <a:r>
                        <a:rPr lang="tr-TR" baseline="0" dirty="0" err="1" smtClean="0"/>
                        <a:t>attend</a:t>
                      </a:r>
                      <a:r>
                        <a:rPr lang="tr-TR" baseline="0" dirty="0" smtClean="0"/>
                        <a:t> </a:t>
                      </a:r>
                      <a:r>
                        <a:rPr lang="tr-TR" baseline="0" dirty="0" err="1" smtClean="0"/>
                        <a:t>all</a:t>
                      </a:r>
                      <a:r>
                        <a:rPr lang="tr-TR" baseline="0" dirty="0" smtClean="0"/>
                        <a:t> </a:t>
                      </a:r>
                      <a:r>
                        <a:rPr lang="tr-TR" baseline="0" dirty="0" err="1" smtClean="0"/>
                        <a:t>the</a:t>
                      </a:r>
                      <a:r>
                        <a:rPr lang="tr-TR" baseline="0" dirty="0" smtClean="0"/>
                        <a:t> </a:t>
                      </a:r>
                      <a:r>
                        <a:rPr lang="tr-TR" baseline="0" dirty="0" err="1" smtClean="0"/>
                        <a:t>games</a:t>
                      </a:r>
                      <a:r>
                        <a:rPr lang="tr-TR" baseline="0" dirty="0" smtClean="0"/>
                        <a:t> at he </a:t>
                      </a:r>
                      <a:r>
                        <a:rPr lang="tr-TR" baseline="0" dirty="0" err="1" smtClean="0"/>
                        <a:t>end</a:t>
                      </a:r>
                      <a:r>
                        <a:rPr lang="tr-TR" baseline="0" dirty="0" smtClean="0"/>
                        <a:t> of </a:t>
                      </a:r>
                      <a:r>
                        <a:rPr lang="tr-TR" baseline="0" dirty="0" err="1" smtClean="0"/>
                        <a:t>the</a:t>
                      </a:r>
                      <a:r>
                        <a:rPr lang="tr-TR" baseline="0" dirty="0" smtClean="0"/>
                        <a:t> </a:t>
                      </a:r>
                      <a:r>
                        <a:rPr lang="tr-TR" baseline="0" dirty="0" err="1" smtClean="0"/>
                        <a:t>day</a:t>
                      </a:r>
                      <a:r>
                        <a:rPr lang="tr-TR" baseline="0" dirty="0" smtClean="0"/>
                        <a:t>.</a:t>
                      </a:r>
                      <a:endParaRPr lang="tr-TR" dirty="0"/>
                    </a:p>
                  </a:txBody>
                  <a:tcPr/>
                </a:tc>
              </a:tr>
            </a:tbl>
          </a:graphicData>
        </a:graphic>
      </p:graphicFrame>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26724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TEAM AND ROTATION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extLst>
      <p:ext uri="{BB962C8B-B14F-4D97-AF65-F5344CB8AC3E}">
        <p14:creationId xmlns:p14="http://schemas.microsoft.com/office/powerpoint/2010/main" val="3949696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graphicFrame>
        <p:nvGraphicFramePr>
          <p:cNvPr id="6" name="5 Diyagram"/>
          <p:cNvGraphicFramePr/>
          <p:nvPr>
            <p:extLst>
              <p:ext uri="{D42A27DB-BD31-4B8C-83A1-F6EECF244321}">
                <p14:modId xmlns:p14="http://schemas.microsoft.com/office/powerpoint/2010/main" val="1832255154"/>
              </p:ext>
            </p:extLst>
          </p:nvPr>
        </p:nvGraphicFramePr>
        <p:xfrm>
          <a:off x="3948608" y="1196752"/>
          <a:ext cx="6240016"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Tablo"/>
          <p:cNvGraphicFramePr>
            <a:graphicFrameLocks noGrp="1"/>
          </p:cNvGraphicFramePr>
          <p:nvPr>
            <p:extLst>
              <p:ext uri="{D42A27DB-BD31-4B8C-83A1-F6EECF244321}">
                <p14:modId xmlns:p14="http://schemas.microsoft.com/office/powerpoint/2010/main" val="3999041871"/>
              </p:ext>
            </p:extLst>
          </p:nvPr>
        </p:nvGraphicFramePr>
        <p:xfrm>
          <a:off x="107504" y="692696"/>
          <a:ext cx="4968552" cy="3342640"/>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err="1" smtClean="0"/>
                        <a:t>Rotation</a:t>
                      </a:r>
                      <a:endParaRPr lang="tr-TR" dirty="0"/>
                    </a:p>
                  </a:txBody>
                  <a:tcPr>
                    <a:solidFill>
                      <a:srgbClr val="00B0F0"/>
                    </a:solidFill>
                  </a:tcPr>
                </a:tc>
              </a:tr>
              <a:tr h="370840">
                <a:tc>
                  <a:txBody>
                    <a:bodyPr/>
                    <a:lstStyle/>
                    <a:p>
                      <a:pPr>
                        <a:lnSpc>
                          <a:spcPct val="150000"/>
                        </a:lnSpc>
                        <a:buClr>
                          <a:schemeClr val="tx2">
                            <a:lumMod val="60000"/>
                            <a:lumOff val="40000"/>
                          </a:schemeClr>
                        </a:buClr>
                        <a:buFont typeface="Wingdings" pitchFamily="2" charset="2"/>
                        <a:buChar char="§"/>
                        <a:defRPr/>
                      </a:pPr>
                      <a:r>
                        <a:rPr lang="en-US" sz="1800" kern="1200" dirty="0" smtClean="0">
                          <a:solidFill>
                            <a:schemeClr val="dk1"/>
                          </a:solidFill>
                          <a:latin typeface="+mn-lt"/>
                          <a:ea typeface="+mn-ea"/>
                          <a:cs typeface="+mn-cs"/>
                        </a:rPr>
                        <a:t>There is a rotation of the sample in the adjacent figure.</a:t>
                      </a:r>
                    </a:p>
                    <a:p>
                      <a:pPr>
                        <a:lnSpc>
                          <a:spcPct val="150000"/>
                        </a:lnSpc>
                        <a:buClr>
                          <a:schemeClr val="tx2">
                            <a:lumMod val="60000"/>
                            <a:lumOff val="40000"/>
                          </a:schemeClr>
                        </a:buClr>
                        <a:buFont typeface="Wingdings" pitchFamily="2" charset="2"/>
                        <a:buChar char="§"/>
                        <a:defRPr/>
                      </a:pPr>
                      <a:r>
                        <a:rPr lang="en-US" sz="1800" kern="1200" dirty="0" smtClean="0">
                          <a:solidFill>
                            <a:schemeClr val="dk1"/>
                          </a:solidFill>
                          <a:latin typeface="+mn-lt"/>
                          <a:ea typeface="+mn-ea"/>
                          <a:cs typeface="+mn-cs"/>
                        </a:rPr>
                        <a:t>Each game takes 15 minutes. </a:t>
                      </a:r>
                    </a:p>
                    <a:p>
                      <a:pPr>
                        <a:lnSpc>
                          <a:spcPct val="150000"/>
                        </a:lnSpc>
                        <a:buClr>
                          <a:schemeClr val="tx2">
                            <a:lumMod val="60000"/>
                            <a:lumOff val="40000"/>
                          </a:schemeClr>
                        </a:buClr>
                        <a:buFont typeface="Wingdings" pitchFamily="2" charset="2"/>
                        <a:buChar char="§"/>
                        <a:defRPr/>
                      </a:pP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The</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teams</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after</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each</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game</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goes</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to</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the</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next</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game</a:t>
                      </a:r>
                      <a:r>
                        <a:rPr lang="tr-TR" sz="1800" kern="1200" baseline="0" dirty="0" smtClean="0">
                          <a:solidFill>
                            <a:schemeClr val="dk1"/>
                          </a:solidFill>
                          <a:latin typeface="+mn-lt"/>
                          <a:ea typeface="+mn-ea"/>
                          <a:cs typeface="+mn-cs"/>
                        </a:rPr>
                        <a:t>.</a:t>
                      </a:r>
                      <a:endParaRPr lang="tr-TR" sz="1800" kern="1200" dirty="0" smtClean="0">
                        <a:solidFill>
                          <a:schemeClr val="dk1"/>
                        </a:solidFill>
                        <a:latin typeface="+mn-lt"/>
                        <a:ea typeface="+mn-ea"/>
                        <a:cs typeface="+mn-cs"/>
                      </a:endParaRPr>
                    </a:p>
                    <a:p>
                      <a:pPr>
                        <a:lnSpc>
                          <a:spcPct val="150000"/>
                        </a:lnSpc>
                        <a:buClr>
                          <a:schemeClr val="tx2">
                            <a:lumMod val="60000"/>
                            <a:lumOff val="40000"/>
                          </a:schemeClr>
                        </a:buClr>
                        <a:buFont typeface="Wingdings" pitchFamily="2" charset="2"/>
                        <a:buChar char="§"/>
                        <a:defRPr/>
                      </a:pPr>
                      <a:r>
                        <a:rPr lang="tr-TR" sz="1800" kern="1200" dirty="0" err="1" smtClean="0">
                          <a:solidFill>
                            <a:schemeClr val="dk1"/>
                          </a:solidFill>
                          <a:latin typeface="+mn-lt"/>
                          <a:ea typeface="+mn-ea"/>
                          <a:cs typeface="+mn-cs"/>
                        </a:rPr>
                        <a:t>All</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teams</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begin</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competition</a:t>
                      </a:r>
                      <a:r>
                        <a:rPr lang="tr-TR" sz="1800" kern="1200" dirty="0" smtClean="0">
                          <a:solidFill>
                            <a:schemeClr val="dk1"/>
                          </a:solidFill>
                          <a:latin typeface="+mn-lt"/>
                          <a:ea typeface="+mn-ea"/>
                          <a:cs typeface="+mn-cs"/>
                        </a:rPr>
                        <a:t> at </a:t>
                      </a:r>
                      <a:r>
                        <a:rPr lang="tr-TR" sz="1800" kern="1200" dirty="0" err="1" smtClean="0">
                          <a:solidFill>
                            <a:schemeClr val="dk1"/>
                          </a:solidFill>
                          <a:latin typeface="+mn-lt"/>
                          <a:ea typeface="+mn-ea"/>
                          <a:cs typeface="+mn-cs"/>
                        </a:rPr>
                        <a:t>the</a:t>
                      </a:r>
                      <a:r>
                        <a:rPr lang="tr-TR" sz="1800" kern="1200" dirty="0" smtClean="0">
                          <a:solidFill>
                            <a:schemeClr val="dk1"/>
                          </a:solidFill>
                          <a:latin typeface="+mn-lt"/>
                          <a:ea typeface="+mn-ea"/>
                          <a:cs typeface="+mn-cs"/>
                        </a:rPr>
                        <a:t> </a:t>
                      </a:r>
                      <a:r>
                        <a:rPr lang="tr-TR" sz="1800" kern="1200" dirty="0" err="1" smtClean="0">
                          <a:solidFill>
                            <a:schemeClr val="dk1"/>
                          </a:solidFill>
                          <a:latin typeface="+mn-lt"/>
                          <a:ea typeface="+mn-ea"/>
                          <a:cs typeface="+mn-cs"/>
                        </a:rPr>
                        <a:t>same</a:t>
                      </a:r>
                      <a:r>
                        <a:rPr lang="tr-TR" sz="1800" kern="1200" baseline="0" dirty="0" smtClean="0">
                          <a:solidFill>
                            <a:schemeClr val="dk1"/>
                          </a:solidFill>
                          <a:latin typeface="+mn-lt"/>
                          <a:ea typeface="+mn-ea"/>
                          <a:cs typeface="+mn-cs"/>
                        </a:rPr>
                        <a:t> time </a:t>
                      </a:r>
                      <a:r>
                        <a:rPr lang="tr-TR" sz="1800" kern="1200" baseline="0" dirty="0" err="1" smtClean="0">
                          <a:solidFill>
                            <a:schemeClr val="dk1"/>
                          </a:solidFill>
                          <a:latin typeface="+mn-lt"/>
                          <a:ea typeface="+mn-ea"/>
                          <a:cs typeface="+mn-cs"/>
                        </a:rPr>
                        <a:t>and</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finish</a:t>
                      </a:r>
                      <a:r>
                        <a:rPr lang="tr-TR" sz="1800" kern="1200" baseline="0" dirty="0" smtClean="0">
                          <a:solidFill>
                            <a:schemeClr val="dk1"/>
                          </a:solidFill>
                          <a:latin typeface="+mn-lt"/>
                          <a:ea typeface="+mn-ea"/>
                          <a:cs typeface="+mn-cs"/>
                        </a:rPr>
                        <a:t> at </a:t>
                      </a:r>
                      <a:r>
                        <a:rPr lang="tr-TR" sz="1800" kern="1200" baseline="0" dirty="0" err="1" smtClean="0">
                          <a:solidFill>
                            <a:schemeClr val="dk1"/>
                          </a:solidFill>
                          <a:latin typeface="+mn-lt"/>
                          <a:ea typeface="+mn-ea"/>
                          <a:cs typeface="+mn-cs"/>
                        </a:rPr>
                        <a:t>the</a:t>
                      </a:r>
                      <a:r>
                        <a:rPr lang="tr-TR" sz="1800" kern="1200" baseline="0" dirty="0" smtClean="0">
                          <a:solidFill>
                            <a:schemeClr val="dk1"/>
                          </a:solidFill>
                          <a:latin typeface="+mn-lt"/>
                          <a:ea typeface="+mn-ea"/>
                          <a:cs typeface="+mn-cs"/>
                        </a:rPr>
                        <a:t> </a:t>
                      </a:r>
                      <a:r>
                        <a:rPr lang="tr-TR" sz="1800" kern="1200" baseline="0" dirty="0" err="1" smtClean="0">
                          <a:solidFill>
                            <a:schemeClr val="dk1"/>
                          </a:solidFill>
                          <a:latin typeface="+mn-lt"/>
                          <a:ea typeface="+mn-ea"/>
                          <a:cs typeface="+mn-cs"/>
                        </a:rPr>
                        <a:t>same</a:t>
                      </a:r>
                      <a:r>
                        <a:rPr lang="tr-TR" sz="1800" kern="1200" baseline="0" dirty="0" smtClean="0">
                          <a:solidFill>
                            <a:schemeClr val="dk1"/>
                          </a:solidFill>
                          <a:latin typeface="+mn-lt"/>
                          <a:ea typeface="+mn-ea"/>
                          <a:cs typeface="+mn-cs"/>
                        </a:rPr>
                        <a:t> time.</a:t>
                      </a:r>
                      <a:endParaRPr lang="tr-TR" sz="1800" kern="1200" dirty="0" smtClean="0">
                        <a:solidFill>
                          <a:schemeClr val="dk1"/>
                        </a:solidFill>
                        <a:latin typeface="+mn-lt"/>
                        <a:ea typeface="+mn-ea"/>
                        <a:cs typeface="+mn-cs"/>
                      </a:endParaRPr>
                    </a:p>
                  </a:txBody>
                  <a:tcPr/>
                </a:tc>
              </a:tr>
            </a:tbl>
          </a:graphicData>
        </a:graphic>
      </p:graphicFrame>
      <p:pic>
        <p:nvPicPr>
          <p:cNvPr id="10"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326724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TEAM AND ROTATION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extLst>
      <p:ext uri="{BB962C8B-B14F-4D97-AF65-F5344CB8AC3E}">
        <p14:creationId xmlns:p14="http://schemas.microsoft.com/office/powerpoint/2010/main" val="2015063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a:p>
        </p:txBody>
      </p:sp>
      <p:pic>
        <p:nvPicPr>
          <p:cNvPr id="14346" name="Picture 10" descr="G:\POZİTİF OUTDOOR\web site için seçilen fotolar\Küçültülmüş fotolar\IMG_6638.jpg"/>
          <p:cNvPicPr>
            <a:picLocks noChangeAspect="1" noChangeArrowheads="1"/>
          </p:cNvPicPr>
          <p:nvPr/>
        </p:nvPicPr>
        <p:blipFill>
          <a:blip r:embed="rId3" cstate="print"/>
          <a:srcRect/>
          <a:stretch>
            <a:fillRect/>
          </a:stretch>
        </p:blipFill>
        <p:spPr bwMode="auto">
          <a:xfrm>
            <a:off x="5500688" y="692697"/>
            <a:ext cx="3247776" cy="2304256"/>
          </a:xfrm>
          <a:prstGeom prst="rect">
            <a:avLst/>
          </a:prstGeom>
          <a:noFill/>
          <a:ln w="9525">
            <a:noFill/>
            <a:miter lim="800000"/>
            <a:headEnd/>
            <a:tailEnd/>
          </a:ln>
        </p:spPr>
      </p:pic>
      <p:pic>
        <p:nvPicPr>
          <p:cNvPr id="14347" name="Picture 11" descr="G:\POZİTİF OUTDOOR\web site için seçilen fotolar\Küçültülmüş fotolar\IMG_6651.jpg"/>
          <p:cNvPicPr>
            <a:picLocks noChangeAspect="1" noChangeArrowheads="1"/>
          </p:cNvPicPr>
          <p:nvPr/>
        </p:nvPicPr>
        <p:blipFill>
          <a:blip r:embed="rId4" cstate="print"/>
          <a:srcRect/>
          <a:stretch>
            <a:fillRect/>
          </a:stretch>
        </p:blipFill>
        <p:spPr bwMode="auto">
          <a:xfrm>
            <a:off x="5508104" y="3356993"/>
            <a:ext cx="3240360" cy="2304255"/>
          </a:xfrm>
          <a:prstGeom prst="rect">
            <a:avLst/>
          </a:prstGeom>
          <a:noFill/>
          <a:ln w="9525">
            <a:noFill/>
            <a:miter lim="800000"/>
            <a:headEnd/>
            <a:tailEnd/>
          </a:ln>
        </p:spPr>
      </p:pic>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2" name="11 Dikdörtgen"/>
          <p:cNvSpPr>
            <a:spLocks noChangeArrowheads="1"/>
          </p:cNvSpPr>
          <p:nvPr/>
        </p:nvSpPr>
        <p:spPr bwMode="auto">
          <a:xfrm>
            <a:off x="0" y="0"/>
            <a:ext cx="385233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PREPARATION AND SET-UP</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3" name="12 Tablo"/>
          <p:cNvGraphicFramePr>
            <a:graphicFrameLocks noGrp="1"/>
          </p:cNvGraphicFramePr>
          <p:nvPr/>
        </p:nvGraphicFramePr>
        <p:xfrm>
          <a:off x="107504" y="692696"/>
          <a:ext cx="5159896" cy="3342640"/>
        </p:xfrm>
        <a:graphic>
          <a:graphicData uri="http://schemas.openxmlformats.org/drawingml/2006/table">
            <a:tbl>
              <a:tblPr firstRow="1" bandRow="1">
                <a:tableStyleId>{7DF18680-E054-41AD-8BC1-D1AEF772440D}</a:tableStyleId>
              </a:tblPr>
              <a:tblGrid>
                <a:gridCol w="5159896"/>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mn-lt"/>
                        </a:rPr>
                        <a:t>The</a:t>
                      </a:r>
                      <a:r>
                        <a:rPr kumimoji="0" lang="tr-TR" sz="1800" b="1" i="0" u="none" strike="noStrike" cap="none" normalizeH="0" baseline="0" dirty="0" smtClean="0">
                          <a:ln>
                            <a:noFill/>
                          </a:ln>
                          <a:solidFill>
                            <a:srgbClr val="FFFFFF"/>
                          </a:solidFill>
                          <a:effectLst/>
                          <a:latin typeface="+mn-lt"/>
                        </a:rPr>
                        <a:t> set </a:t>
                      </a:r>
                      <a:r>
                        <a:rPr kumimoji="0" lang="tr-TR" sz="1800" b="1" i="0" u="none" strike="noStrike" cap="none" normalizeH="0" baseline="0" dirty="0" err="1" smtClean="0">
                          <a:ln>
                            <a:noFill/>
                          </a:ln>
                          <a:solidFill>
                            <a:srgbClr val="FFFFFF"/>
                          </a:solidFill>
                          <a:effectLst/>
                          <a:latin typeface="+mn-lt"/>
                        </a:rPr>
                        <a:t>up</a:t>
                      </a:r>
                      <a:r>
                        <a:rPr kumimoji="0" lang="tr-TR" sz="1800" b="1" i="0" u="none" strike="noStrike" cap="none" normalizeH="0" baseline="0" dirty="0" smtClean="0">
                          <a:ln>
                            <a:noFill/>
                          </a:ln>
                          <a:solidFill>
                            <a:srgbClr val="FFFFFF"/>
                          </a:solidFill>
                          <a:effectLst/>
                          <a:latin typeface="+mn-lt"/>
                        </a:rPr>
                        <a:t> is </a:t>
                      </a:r>
                      <a:r>
                        <a:rPr kumimoji="0" lang="tr-TR" sz="1800" b="1" i="0" u="none" strike="noStrike" cap="none" normalizeH="0" baseline="0" dirty="0" err="1" smtClean="0">
                          <a:ln>
                            <a:noFill/>
                          </a:ln>
                          <a:solidFill>
                            <a:srgbClr val="FFFFFF"/>
                          </a:solidFill>
                          <a:effectLst/>
                          <a:latin typeface="+mn-lt"/>
                        </a:rPr>
                        <a:t>completed</a:t>
                      </a:r>
                      <a:r>
                        <a:rPr kumimoji="0" lang="tr-TR" sz="1800" b="1" i="0" u="none" strike="noStrike" cap="none" normalizeH="0" baseline="0" dirty="0" smtClean="0">
                          <a:ln>
                            <a:noFill/>
                          </a:ln>
                          <a:solidFill>
                            <a:srgbClr val="FFFFFF"/>
                          </a:solidFill>
                          <a:effectLst/>
                          <a:latin typeface="+mn-lt"/>
                        </a:rPr>
                        <a:t> </a:t>
                      </a:r>
                      <a:r>
                        <a:rPr kumimoji="0" lang="tr-TR" sz="1800" b="1" i="0" u="none" strike="noStrike" cap="none" normalizeH="0" baseline="0" dirty="0" err="1" smtClean="0">
                          <a:ln>
                            <a:noFill/>
                          </a:ln>
                          <a:solidFill>
                            <a:srgbClr val="FFFFFF"/>
                          </a:solidFill>
                          <a:effectLst/>
                          <a:latin typeface="+mn-lt"/>
                        </a:rPr>
                        <a:t>one</a:t>
                      </a:r>
                      <a:r>
                        <a:rPr kumimoji="0" lang="tr-TR" sz="1800" b="1" i="0" u="none" strike="noStrike" cap="none" normalizeH="0" baseline="0" dirty="0" smtClean="0">
                          <a:ln>
                            <a:noFill/>
                          </a:ln>
                          <a:solidFill>
                            <a:srgbClr val="FFFFFF"/>
                          </a:solidFill>
                          <a:effectLst/>
                          <a:latin typeface="+mn-lt"/>
                        </a:rPr>
                        <a:t> </a:t>
                      </a:r>
                      <a:r>
                        <a:rPr kumimoji="0" lang="tr-TR" sz="1800" b="1" i="0" u="none" strike="noStrike" cap="none" normalizeH="0" baseline="0" dirty="0" err="1" smtClean="0">
                          <a:ln>
                            <a:noFill/>
                          </a:ln>
                          <a:solidFill>
                            <a:srgbClr val="FFFFFF"/>
                          </a:solidFill>
                          <a:effectLst/>
                          <a:latin typeface="+mn-lt"/>
                        </a:rPr>
                        <a:t>day</a:t>
                      </a:r>
                      <a:r>
                        <a:rPr kumimoji="0" lang="tr-TR" sz="1800" b="1" i="0" u="none" strike="noStrike" cap="none" normalizeH="0" baseline="0" dirty="0" smtClean="0">
                          <a:ln>
                            <a:noFill/>
                          </a:ln>
                          <a:solidFill>
                            <a:srgbClr val="FFFFFF"/>
                          </a:solidFill>
                          <a:effectLst/>
                          <a:latin typeface="+mn-lt"/>
                        </a:rPr>
                        <a:t> </a:t>
                      </a:r>
                      <a:r>
                        <a:rPr kumimoji="0" lang="tr-TR" sz="1800" b="1" i="0" u="none" strike="noStrike" cap="none" normalizeH="0" baseline="0" dirty="0" err="1" smtClean="0">
                          <a:ln>
                            <a:noFill/>
                          </a:ln>
                          <a:solidFill>
                            <a:srgbClr val="FFFFFF"/>
                          </a:solidFill>
                          <a:effectLst/>
                          <a:latin typeface="+mn-lt"/>
                        </a:rPr>
                        <a:t>before</a:t>
                      </a:r>
                      <a:r>
                        <a:rPr kumimoji="0" lang="tr-TR" sz="1800" b="1" i="0" u="none" strike="noStrike" cap="none" normalizeH="0" baseline="0" dirty="0" smtClean="0">
                          <a:ln>
                            <a:noFill/>
                          </a:ln>
                          <a:solidFill>
                            <a:srgbClr val="FFFFFF"/>
                          </a:solidFill>
                          <a:effectLst/>
                          <a:latin typeface="+mn-lt"/>
                        </a:rPr>
                        <a:t> </a:t>
                      </a:r>
                      <a:r>
                        <a:rPr kumimoji="0" lang="tr-TR" sz="1800" b="1" i="0" u="none" strike="noStrike" cap="none" normalizeH="0" baseline="0" dirty="0" err="1" smtClean="0">
                          <a:ln>
                            <a:noFill/>
                          </a:ln>
                          <a:solidFill>
                            <a:srgbClr val="FFFFFF"/>
                          </a:solidFill>
                          <a:effectLst/>
                          <a:latin typeface="+mn-lt"/>
                        </a:rPr>
                        <a:t>the</a:t>
                      </a:r>
                      <a:r>
                        <a:rPr kumimoji="0" lang="tr-TR" sz="1800" b="1" i="0" u="none" strike="noStrike" cap="none" normalizeH="0" baseline="0" dirty="0" smtClean="0">
                          <a:ln>
                            <a:noFill/>
                          </a:ln>
                          <a:solidFill>
                            <a:srgbClr val="FFFFFF"/>
                          </a:solidFill>
                          <a:effectLst/>
                          <a:latin typeface="+mn-lt"/>
                        </a:rPr>
                        <a:t> </a:t>
                      </a:r>
                      <a:r>
                        <a:rPr kumimoji="0" lang="tr-TR" sz="1800" b="1" i="0" u="none" strike="noStrike" cap="none" normalizeH="0" baseline="0" dirty="0" err="1" smtClean="0">
                          <a:ln>
                            <a:noFill/>
                          </a:ln>
                          <a:solidFill>
                            <a:srgbClr val="FFFFFF"/>
                          </a:solidFill>
                          <a:effectLst/>
                          <a:latin typeface="+mn-lt"/>
                        </a:rPr>
                        <a:t>event</a:t>
                      </a:r>
                      <a:endParaRPr kumimoji="0" lang="tr-TR" sz="1800" b="1" i="0" u="none" strike="noStrike" cap="none" normalizeH="0" baseline="0" dirty="0" smtClean="0">
                        <a:ln>
                          <a:noFill/>
                        </a:ln>
                        <a:solidFill>
                          <a:srgbClr val="FFFFFF"/>
                        </a:solidFill>
                        <a:effectLst/>
                        <a:latin typeface="+mn-lt"/>
                      </a:endParaRPr>
                    </a:p>
                  </a:txBody>
                  <a:tcPr>
                    <a:solidFill>
                      <a:srgbClr val="00B0F0"/>
                    </a:solidFill>
                  </a:tcPr>
                </a:tc>
              </a:tr>
              <a:tr h="370840">
                <a:tc>
                  <a:txBody>
                    <a:bodyPr/>
                    <a:lstStyle/>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Activity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arae</a:t>
                      </a:r>
                      <a:r>
                        <a:rPr kumimoji="0" lang="tr-TR" sz="1800" b="0" i="0" u="none" strike="noStrike" cap="none" normalizeH="0" baseline="0" dirty="0" smtClean="0">
                          <a:ln>
                            <a:noFill/>
                          </a:ln>
                          <a:solidFill>
                            <a:srgbClr val="000000"/>
                          </a:solidFill>
                          <a:effectLst/>
                          <a:latin typeface="+mn-lt"/>
                          <a:cs typeface="Arial" charset="0"/>
                        </a:rPr>
                        <a:t> is </a:t>
                      </a:r>
                      <a:r>
                        <a:rPr kumimoji="0" lang="tr-TR" sz="1800" b="0" i="0" u="none" strike="noStrike" cap="none" normalizeH="0" baseline="0" dirty="0" err="1" smtClean="0">
                          <a:ln>
                            <a:noFill/>
                          </a:ln>
                          <a:solidFill>
                            <a:srgbClr val="000000"/>
                          </a:solidFill>
                          <a:effectLst/>
                          <a:latin typeface="+mn-lt"/>
                          <a:cs typeface="Arial" charset="0"/>
                        </a:rPr>
                        <a:t>prepared</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Assembly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stations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marked</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Required</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equipment</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materials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for</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teeams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placed</a:t>
                      </a:r>
                      <a:r>
                        <a:rPr kumimoji="0" lang="tr-TR" sz="1800" b="0" i="0" u="none" strike="noStrike" cap="none" normalizeH="0" baseline="0" dirty="0" smtClean="0">
                          <a:ln>
                            <a:noFill/>
                          </a:ln>
                          <a:solidFill>
                            <a:srgbClr val="000000"/>
                          </a:solidFill>
                          <a:effectLst/>
                          <a:latin typeface="+mn-lt"/>
                          <a:cs typeface="Arial" charset="0"/>
                        </a:rPr>
                        <a:t> in </a:t>
                      </a:r>
                      <a:r>
                        <a:rPr kumimoji="0" lang="tr-TR" sz="1800" b="0" i="0" u="none" strike="noStrike" cap="none" normalizeH="0" baseline="0" dirty="0" err="1" smtClean="0">
                          <a:ln>
                            <a:noFill/>
                          </a:ln>
                          <a:solidFill>
                            <a:srgbClr val="000000"/>
                          </a:solidFill>
                          <a:effectLst/>
                          <a:latin typeface="+mn-lt"/>
                          <a:cs typeface="Arial" charset="0"/>
                        </a:rPr>
                        <a:t>each</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station</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Last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rehersals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carried</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out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with</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managers</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Last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checks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made</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5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cs typeface="Arial" charset="0"/>
                        </a:rPr>
                        <a:t>Final </a:t>
                      </a:r>
                      <a:r>
                        <a:rPr kumimoji="0" lang="tr-TR" sz="1800" b="0" i="0" u="none" strike="noStrike" cap="none" normalizeH="0" baseline="0" dirty="0" err="1" smtClean="0">
                          <a:ln>
                            <a:noFill/>
                          </a:ln>
                          <a:solidFill>
                            <a:srgbClr val="000000"/>
                          </a:solidFill>
                          <a:effectLst/>
                          <a:latin typeface="+mn-lt"/>
                          <a:cs typeface="Arial" charset="0"/>
                        </a:rPr>
                        <a:t>agreements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settled</a:t>
                      </a:r>
                      <a:endParaRPr kumimoji="0" lang="tr-TR" sz="1800" b="0" i="0" u="none" strike="noStrike" cap="none" normalizeH="0" baseline="0" dirty="0" smtClean="0">
                        <a:ln>
                          <a:noFill/>
                        </a:ln>
                        <a:solidFill>
                          <a:srgbClr val="000000"/>
                        </a:solidFill>
                        <a:effectLst/>
                        <a:latin typeface="+mn-lt"/>
                        <a:cs typeface="Arial" charset="0"/>
                      </a:endParaRP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fade">
                                      <p:cBhvr>
                                        <p:cTn id="16" dur="1000"/>
                                        <p:tgtEl>
                                          <p:spTgt spid="14346"/>
                                        </p:tgtEl>
                                      </p:cBhvr>
                                    </p:animEffect>
                                  </p:childTnLst>
                                </p:cTn>
                              </p:par>
                              <p:par>
                                <p:cTn id="17" presetID="10"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fade">
                                      <p:cBhvr>
                                        <p:cTn id="19"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grpSp>
        <p:nvGrpSpPr>
          <p:cNvPr id="14" name="13 Grup"/>
          <p:cNvGrpSpPr/>
          <p:nvPr/>
        </p:nvGrpSpPr>
        <p:grpSpPr>
          <a:xfrm>
            <a:off x="683568" y="801513"/>
            <a:ext cx="7632848" cy="5301075"/>
            <a:chOff x="971600" y="908720"/>
            <a:chExt cx="7632848" cy="5301075"/>
          </a:xfrm>
        </p:grpSpPr>
        <p:sp>
          <p:nvSpPr>
            <p:cNvPr id="5126" name="39 Metin kutusu"/>
            <p:cNvSpPr txBox="1">
              <a:spLocks noChangeArrowheads="1"/>
            </p:cNvSpPr>
            <p:nvPr/>
          </p:nvSpPr>
          <p:spPr bwMode="auto">
            <a:xfrm>
              <a:off x="1653242" y="3212976"/>
              <a:ext cx="2270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THE CATERPILLAR</a:t>
              </a:r>
              <a:endParaRPr lang="tr-TR" dirty="0"/>
            </a:p>
          </p:txBody>
        </p:sp>
        <p:sp>
          <p:nvSpPr>
            <p:cNvPr id="5128" name="41 Metin kutusu"/>
            <p:cNvSpPr txBox="1">
              <a:spLocks noChangeArrowheads="1"/>
            </p:cNvSpPr>
            <p:nvPr/>
          </p:nvSpPr>
          <p:spPr bwMode="auto">
            <a:xfrm>
              <a:off x="6156176" y="3212976"/>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MAGIC CARPET</a:t>
              </a:r>
              <a:endParaRPr lang="tr-TR" dirty="0"/>
            </a:p>
          </p:txBody>
        </p:sp>
        <p:sp>
          <p:nvSpPr>
            <p:cNvPr id="5129" name="42 Metin kutusu"/>
            <p:cNvSpPr txBox="1">
              <a:spLocks noChangeArrowheads="1"/>
            </p:cNvSpPr>
            <p:nvPr/>
          </p:nvSpPr>
          <p:spPr bwMode="auto">
            <a:xfrm>
              <a:off x="6012160" y="5840463"/>
              <a:ext cx="14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FLAG POST</a:t>
              </a:r>
              <a:endParaRPr lang="tr-TR" dirty="0"/>
            </a:p>
          </p:txBody>
        </p:sp>
        <p:sp>
          <p:nvSpPr>
            <p:cNvPr id="5130" name="43 Metin kutusu"/>
            <p:cNvSpPr txBox="1">
              <a:spLocks noChangeArrowheads="1"/>
            </p:cNvSpPr>
            <p:nvPr/>
          </p:nvSpPr>
          <p:spPr bwMode="auto">
            <a:xfrm>
              <a:off x="2195736" y="5840463"/>
              <a:ext cx="14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POOL ACID</a:t>
              </a:r>
              <a:endParaRPr lang="tr-TR" dirty="0"/>
            </a:p>
          </p:txBody>
        </p:sp>
        <p:pic>
          <p:nvPicPr>
            <p:cNvPr id="22" name="Picture 2" descr="http://sphotos-h.ak.fbcdn.net/hphotos-ak-ash3/522597_345417035577910_405171637_n.jpg"/>
            <p:cNvPicPr>
              <a:picLocks noChangeAspect="1" noChangeArrowheads="1"/>
            </p:cNvPicPr>
            <p:nvPr/>
          </p:nvPicPr>
          <p:blipFill>
            <a:blip r:embed="rId3" cstate="print"/>
            <a:srcRect/>
            <a:stretch>
              <a:fillRect/>
            </a:stretch>
          </p:blipFill>
          <p:spPr bwMode="auto">
            <a:xfrm>
              <a:off x="971600" y="908720"/>
              <a:ext cx="3600400" cy="2232248"/>
            </a:xfrm>
            <a:prstGeom prst="rect">
              <a:avLst/>
            </a:prstGeom>
            <a:noFill/>
          </p:spPr>
        </p:pic>
        <p:pic>
          <p:nvPicPr>
            <p:cNvPr id="23" name="Picture 3" descr="C:\POZİTİF OUTDOOR\AKTİVİTE FOTO VE VİDEOLAR\TEZ TUR - BOSCH\küçültülmüş\100_3836.JPG"/>
            <p:cNvPicPr>
              <a:picLocks noChangeAspect="1" noChangeArrowheads="1"/>
            </p:cNvPicPr>
            <p:nvPr/>
          </p:nvPicPr>
          <p:blipFill>
            <a:blip r:embed="rId4" cstate="print"/>
            <a:srcRect/>
            <a:stretch>
              <a:fillRect/>
            </a:stretch>
          </p:blipFill>
          <p:spPr bwMode="auto">
            <a:xfrm>
              <a:off x="5004048" y="908720"/>
              <a:ext cx="3600400" cy="2232248"/>
            </a:xfrm>
            <a:prstGeom prst="rect">
              <a:avLst/>
            </a:prstGeom>
            <a:noFill/>
            <a:ln w="9525">
              <a:noFill/>
              <a:miter lim="800000"/>
              <a:headEnd/>
              <a:tailEnd/>
            </a:ln>
          </p:spPr>
        </p:pic>
        <p:pic>
          <p:nvPicPr>
            <p:cNvPr id="24" name="Picture 5" descr="E:\POZİTİF OUTDOOR\AKTİVİTE FOTO VE VİDEOLAR\TEZ TUR INFO 2011 AMARA DOLCE VITA\tez tur mice resim BURÇİN\DSC_05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E:\POZİTİF OUTDOOR\AKTİVİTE FOTO VE VİDEOLAR\TEZ TUR INFO 2011 AMARA DOLCE VITA\tez tur mice resim BURÇİN\DSC_06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5" name="7 Dikdörtgen"/>
          <p:cNvSpPr>
            <a:spLocks noChangeArrowheads="1"/>
          </p:cNvSpPr>
          <p:nvPr/>
        </p:nvSpPr>
        <p:spPr bwMode="auto">
          <a:xfrm>
            <a:off x="0" y="0"/>
            <a:ext cx="52774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SELECTIONS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E:\POZİTİF OUTDOOR\SPEED CITY\repair-man.jpg"/>
          <p:cNvPicPr>
            <a:picLocks noChangeAspect="1" noChangeArrowheads="1"/>
          </p:cNvPicPr>
          <p:nvPr/>
        </p:nvPicPr>
        <p:blipFill>
          <a:blip r:embed="rId3" cstate="print"/>
          <a:srcRect/>
          <a:stretch>
            <a:fillRect/>
          </a:stretch>
        </p:blipFill>
        <p:spPr bwMode="auto">
          <a:xfrm>
            <a:off x="5357818" y="1214422"/>
            <a:ext cx="1453066" cy="2538416"/>
          </a:xfrm>
          <a:prstGeom prst="rect">
            <a:avLst/>
          </a:prstGeom>
          <a:ln>
            <a:noFill/>
          </a:ln>
          <a:effectLst>
            <a:softEdge rad="112500"/>
          </a:effectLst>
        </p:spPr>
      </p:pic>
      <p:pic>
        <p:nvPicPr>
          <p:cNvPr id="12" name="Picture 5" descr="E:\POZİTİF OUTDOOR\SPEED CITY\pc-repairer.jpg"/>
          <p:cNvPicPr>
            <a:picLocks noChangeAspect="1" noChangeArrowheads="1"/>
          </p:cNvPicPr>
          <p:nvPr/>
        </p:nvPicPr>
        <p:blipFill>
          <a:blip r:embed="rId4" cstate="print"/>
          <a:srcRect/>
          <a:stretch>
            <a:fillRect/>
          </a:stretch>
        </p:blipFill>
        <p:spPr bwMode="auto">
          <a:xfrm>
            <a:off x="7143768" y="1142984"/>
            <a:ext cx="1793879" cy="2092082"/>
          </a:xfrm>
          <a:prstGeom prst="rect">
            <a:avLst/>
          </a:prstGeom>
          <a:ln>
            <a:noFill/>
          </a:ln>
          <a:effectLst>
            <a:softEdge rad="112500"/>
          </a:effectLst>
        </p:spPr>
      </p:pic>
      <p:pic>
        <p:nvPicPr>
          <p:cNvPr id="11" name="Picture 2" descr="http://www.sportscorpelite.com/uploaded/team_building_hands.jpg"/>
          <p:cNvPicPr>
            <a:picLocks noChangeAspect="1" noChangeArrowheads="1"/>
          </p:cNvPicPr>
          <p:nvPr/>
        </p:nvPicPr>
        <p:blipFill>
          <a:blip r:embed="rId5" cstate="print"/>
          <a:srcRect/>
          <a:stretch>
            <a:fillRect/>
          </a:stretch>
        </p:blipFill>
        <p:spPr bwMode="auto">
          <a:xfrm>
            <a:off x="6357950" y="2928934"/>
            <a:ext cx="2334281" cy="2808918"/>
          </a:xfrm>
          <a:prstGeom prst="rect">
            <a:avLst/>
          </a:prstGeom>
          <a:ln>
            <a:noFill/>
          </a:ln>
          <a:effectLst>
            <a:softEdge rad="112500"/>
          </a:effectLst>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5" name="8 Altbilgi Yer Tutucusu"/>
          <p:cNvSpPr>
            <a:spLocks noGrp="1"/>
          </p:cNvSpPr>
          <p:nvPr>
            <p:ph type="ftr" sz="quarter" idx="11"/>
          </p:nvPr>
        </p:nvSpPr>
        <p:spPr>
          <a:xfrm>
            <a:off x="3124200" y="6356350"/>
            <a:ext cx="2895600" cy="365125"/>
          </a:xfrm>
        </p:spPr>
        <p:txBody>
          <a:bodyPr/>
          <a:lstStyle/>
          <a:p>
            <a:pPr>
              <a:defRPr/>
            </a:pPr>
            <a:r>
              <a:rPr lang="tr-TR" smtClean="0"/>
              <a:t>OLYMPIC GAMES</a:t>
            </a:r>
            <a:endParaRPr lang="tr-TR" dirty="0"/>
          </a:p>
        </p:txBody>
      </p:sp>
      <p:sp>
        <p:nvSpPr>
          <p:cNvPr id="9" name="8 Dikdörtgen"/>
          <p:cNvSpPr>
            <a:spLocks noChangeArrowheads="1"/>
          </p:cNvSpPr>
          <p:nvPr/>
        </p:nvSpPr>
        <p:spPr bwMode="auto">
          <a:xfrm>
            <a:off x="0" y="0"/>
            <a:ext cx="268054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EXECUTIVE TEAM</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6" name="15 Tablo"/>
          <p:cNvGraphicFramePr>
            <a:graphicFrameLocks noGrp="1"/>
          </p:cNvGraphicFramePr>
          <p:nvPr/>
        </p:nvGraphicFramePr>
        <p:xfrm>
          <a:off x="107504" y="692696"/>
          <a:ext cx="5159896" cy="413003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err="1" smtClean="0"/>
                        <a:t>Duties</a:t>
                      </a:r>
                      <a:r>
                        <a:rPr lang="tr-TR" dirty="0" smtClean="0"/>
                        <a:t> Of </a:t>
                      </a:r>
                      <a:r>
                        <a:rPr lang="tr-TR" dirty="0" err="1" smtClean="0"/>
                        <a:t>The</a:t>
                      </a:r>
                      <a:r>
                        <a:rPr lang="tr-TR" dirty="0" smtClean="0"/>
                        <a:t> </a:t>
                      </a:r>
                      <a:r>
                        <a:rPr lang="tr-TR" dirty="0" err="1" smtClean="0"/>
                        <a:t>Operation</a:t>
                      </a:r>
                      <a:r>
                        <a:rPr lang="tr-TR" dirty="0" smtClean="0"/>
                        <a:t> Team</a:t>
                      </a:r>
                      <a:endParaRPr lang="tr-TR" dirty="0"/>
                    </a:p>
                  </a:txBody>
                  <a:tcPr>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Checking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teams</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time </a:t>
                      </a:r>
                      <a:r>
                        <a:rPr kumimoji="0" lang="tr-TR" sz="1800" b="0" i="0" u="none" strike="noStrike" cap="none" normalizeH="0" baseline="0" dirty="0" err="1" smtClean="0">
                          <a:ln>
                            <a:noFill/>
                          </a:ln>
                          <a:solidFill>
                            <a:srgbClr val="000000"/>
                          </a:solidFill>
                          <a:effectLst/>
                          <a:latin typeface="+mn-lt"/>
                          <a:cs typeface="Arial" charset="0"/>
                        </a:rPr>
                        <a:t>flow</a:t>
                      </a:r>
                      <a:r>
                        <a:rPr kumimoji="0" lang="tr-TR" sz="1800" b="0" i="0" u="none" strike="noStrike" cap="none" normalizeH="0" baseline="0" dirty="0" smtClean="0">
                          <a:ln>
                            <a:noFill/>
                          </a:ln>
                          <a:solidFill>
                            <a:srgbClr val="000000"/>
                          </a:solidFill>
                          <a:effectLst/>
                          <a:latin typeface="+mn-lt"/>
                          <a:cs typeface="Arial" charset="0"/>
                        </a:rPr>
                        <a:t>,</a:t>
                      </a: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Ensuring</a:t>
                      </a:r>
                      <a:r>
                        <a:rPr kumimoji="0" lang="tr-TR" sz="1800" b="0" i="0" u="none" strike="noStrike" cap="none" normalizeH="0" baseline="0" dirty="0" smtClean="0">
                          <a:ln>
                            <a:noFill/>
                          </a:ln>
                          <a:solidFill>
                            <a:srgbClr val="000000"/>
                          </a:solidFill>
                          <a:effectLst/>
                          <a:latin typeface="+mn-lt"/>
                          <a:cs typeface="Arial" charset="0"/>
                        </a:rPr>
                        <a:t> a </a:t>
                      </a:r>
                      <a:r>
                        <a:rPr kumimoji="0" lang="tr-TR" sz="1800" b="0" i="0" u="none" strike="noStrike" cap="none" normalizeH="0" baseline="0" dirty="0" err="1" smtClean="0">
                          <a:ln>
                            <a:noFill/>
                          </a:ln>
                          <a:solidFill>
                            <a:srgbClr val="000000"/>
                          </a:solidFill>
                          <a:effectLst/>
                          <a:latin typeface="+mn-lt"/>
                          <a:cs typeface="Arial" charset="0"/>
                        </a:rPr>
                        <a:t>smooth</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flow</a:t>
                      </a:r>
                      <a:r>
                        <a:rPr kumimoji="0" lang="tr-TR" sz="1800" b="0" i="0" u="none" strike="noStrike" cap="none" normalizeH="0" baseline="0" dirty="0" smtClean="0">
                          <a:ln>
                            <a:noFill/>
                          </a:ln>
                          <a:solidFill>
                            <a:srgbClr val="000000"/>
                          </a:solidFill>
                          <a:effectLst/>
                          <a:latin typeface="+mn-lt"/>
                          <a:cs typeface="Arial" charset="0"/>
                        </a:rPr>
                        <a:t> of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operation</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Ministering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that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set-</a:t>
                      </a:r>
                      <a:r>
                        <a:rPr kumimoji="0" lang="tr-TR" sz="1800" b="0" i="0" u="none" strike="noStrike" cap="none" normalizeH="0" baseline="0" dirty="0" err="1" smtClean="0">
                          <a:ln>
                            <a:noFill/>
                          </a:ln>
                          <a:solidFill>
                            <a:srgbClr val="000000"/>
                          </a:solidFill>
                          <a:effectLst/>
                          <a:latin typeface="+mn-lt"/>
                          <a:cs typeface="Arial" charset="0"/>
                        </a:rPr>
                        <a:t>up</a:t>
                      </a:r>
                      <a:r>
                        <a:rPr kumimoji="0" lang="tr-TR" sz="1800" b="0" i="0" u="none" strike="noStrike" cap="none" normalizeH="0" baseline="0" dirty="0" smtClean="0">
                          <a:ln>
                            <a:noFill/>
                          </a:ln>
                          <a:solidFill>
                            <a:srgbClr val="000000"/>
                          </a:solidFill>
                          <a:effectLst/>
                          <a:latin typeface="+mn-lt"/>
                          <a:cs typeface="Arial" charset="0"/>
                        </a:rPr>
                        <a:t> is </a:t>
                      </a:r>
                      <a:r>
                        <a:rPr kumimoji="0" lang="tr-TR" sz="1800" b="0" i="0" u="none" strike="noStrike" cap="none" normalizeH="0" baseline="0" dirty="0" err="1" smtClean="0">
                          <a:ln>
                            <a:noFill/>
                          </a:ln>
                          <a:solidFill>
                            <a:srgbClr val="000000"/>
                          </a:solidFill>
                          <a:effectLst/>
                          <a:latin typeface="+mn-lt"/>
                          <a:cs typeface="Arial" charset="0"/>
                        </a:rPr>
                        <a:t>fully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completed</a:t>
                      </a:r>
                      <a:endParaRPr kumimoji="0" lang="tr-TR" sz="1800" b="0" i="0" u="none" strike="noStrike" cap="none" normalizeH="0" baseline="0" dirty="0" smtClean="0">
                        <a:ln>
                          <a:noFill/>
                        </a:ln>
                        <a:solidFill>
                          <a:srgbClr val="000000"/>
                        </a:solidFill>
                        <a:effectLst/>
                        <a:latin typeface="+mn-lt"/>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solidFill>
                            <a:schemeClr val="bg1"/>
                          </a:solidFill>
                        </a:rPr>
                        <a:t>Duties</a:t>
                      </a:r>
                      <a:r>
                        <a:rPr lang="tr-TR" b="1" dirty="0" smtClean="0">
                          <a:solidFill>
                            <a:schemeClr val="bg1"/>
                          </a:solidFill>
                        </a:rPr>
                        <a:t> Of </a:t>
                      </a:r>
                      <a:r>
                        <a:rPr lang="tr-TR" b="1" dirty="0" err="1" smtClean="0">
                          <a:solidFill>
                            <a:schemeClr val="bg1"/>
                          </a:solidFill>
                        </a:rPr>
                        <a:t>The</a:t>
                      </a:r>
                      <a:r>
                        <a:rPr lang="tr-TR" b="1" dirty="0" smtClean="0">
                          <a:solidFill>
                            <a:schemeClr val="bg1"/>
                          </a:solidFill>
                        </a:rPr>
                        <a:t>  </a:t>
                      </a:r>
                      <a:r>
                        <a:rPr lang="tr-TR" b="1" dirty="0" err="1" smtClean="0">
                          <a:solidFill>
                            <a:schemeClr val="bg1"/>
                          </a:solidFill>
                        </a:rPr>
                        <a:t>Technical</a:t>
                      </a:r>
                      <a:r>
                        <a:rPr lang="tr-TR" b="1" dirty="0" smtClean="0">
                          <a:solidFill>
                            <a:schemeClr val="bg1"/>
                          </a:solidFill>
                        </a:rPr>
                        <a:t> Team</a:t>
                      </a:r>
                      <a:endParaRPr lang="tr-TR" b="1" dirty="0">
                        <a:solidFill>
                          <a:schemeClr val="bg1"/>
                        </a:solidFill>
                      </a:endParaRPr>
                    </a:p>
                  </a:txBody>
                  <a:tcPr>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cs typeface="Arial" charset="0"/>
                        </a:rPr>
                        <a:t>Start </a:t>
                      </a:r>
                      <a:r>
                        <a:rPr kumimoji="0" lang="tr-TR" sz="1800" b="0" i="0" u="none" strike="noStrike" cap="none" normalizeH="0" baseline="0" dirty="0" err="1" smtClean="0">
                          <a:ln>
                            <a:noFill/>
                          </a:ln>
                          <a:solidFill>
                            <a:srgbClr val="000000"/>
                          </a:solidFill>
                          <a:effectLst/>
                          <a:latin typeface="+mn-lt"/>
                          <a:cs typeface="Arial" charset="0"/>
                        </a:rPr>
                        <a:t>setting</a:t>
                      </a:r>
                      <a:r>
                        <a:rPr kumimoji="0" lang="tr-TR" sz="1800" b="0" i="0" u="none" strike="noStrike" cap="none" normalizeH="0" baseline="0" dirty="0" smtClean="0">
                          <a:ln>
                            <a:noFill/>
                          </a:ln>
                          <a:solidFill>
                            <a:srgbClr val="000000"/>
                          </a:solidFill>
                          <a:effectLst/>
                          <a:latin typeface="+mn-lt"/>
                          <a:cs typeface="Arial" charset="0"/>
                        </a:rPr>
                        <a:t>-</a:t>
                      </a:r>
                      <a:r>
                        <a:rPr kumimoji="0" lang="tr-TR" sz="1800" b="0" i="0" u="none" strike="noStrike" cap="none" normalizeH="0" baseline="0" dirty="0" err="1" smtClean="0">
                          <a:ln>
                            <a:noFill/>
                          </a:ln>
                          <a:solidFill>
                            <a:srgbClr val="000000"/>
                          </a:solidFill>
                          <a:effectLst/>
                          <a:latin typeface="+mn-lt"/>
                          <a:cs typeface="Arial" charset="0"/>
                        </a:rPr>
                        <a:t>up</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one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day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before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activity</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Achieving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field</a:t>
                      </a:r>
                      <a:r>
                        <a:rPr kumimoji="0" lang="tr-TR" sz="1800" b="0" i="0" u="none" strike="noStrike" cap="none" normalizeH="0" baseline="0" dirty="0" smtClean="0">
                          <a:ln>
                            <a:noFill/>
                          </a:ln>
                          <a:solidFill>
                            <a:srgbClr val="000000"/>
                          </a:solidFill>
                          <a:effectLst/>
                          <a:latin typeface="+mn-lt"/>
                          <a:cs typeface="Arial" charset="0"/>
                        </a:rPr>
                        <a:t> set-</a:t>
                      </a:r>
                      <a:r>
                        <a:rPr kumimoji="0" lang="tr-TR" sz="1800" b="0" i="0" u="none" strike="noStrike" cap="none" normalizeH="0" baseline="0" dirty="0" err="1" smtClean="0">
                          <a:ln>
                            <a:noFill/>
                          </a:ln>
                          <a:solidFill>
                            <a:srgbClr val="000000"/>
                          </a:solidFill>
                          <a:effectLst/>
                          <a:latin typeface="+mn-lt"/>
                          <a:cs typeface="Arial" charset="0"/>
                        </a:rPr>
                        <a:t>up</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Accomplishing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cutting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up</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with</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electric</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equipment</a:t>
                      </a:r>
                      <a:endParaRPr kumimoji="0" lang="tr-TR" sz="1800" b="0" i="0" u="none" strike="noStrike" cap="none" normalizeH="0" baseline="0" dirty="0" smtClean="0">
                        <a:ln>
                          <a:noFill/>
                        </a:ln>
                        <a:solidFill>
                          <a:srgbClr val="000000"/>
                        </a:solidFill>
                        <a:effectLst/>
                        <a:latin typeface="+mn-lt"/>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baseline="0" dirty="0" err="1" smtClean="0">
                          <a:solidFill>
                            <a:schemeClr val="bg1"/>
                          </a:solidFill>
                        </a:rPr>
                        <a:t>Duties</a:t>
                      </a:r>
                      <a:r>
                        <a:rPr lang="tr-TR" b="1" baseline="0" dirty="0" smtClean="0">
                          <a:solidFill>
                            <a:schemeClr val="bg1"/>
                          </a:solidFill>
                        </a:rPr>
                        <a:t> Of </a:t>
                      </a:r>
                      <a:r>
                        <a:rPr lang="tr-TR" b="1" baseline="0" dirty="0" err="1" smtClean="0">
                          <a:solidFill>
                            <a:schemeClr val="bg1"/>
                          </a:solidFill>
                        </a:rPr>
                        <a:t>The</a:t>
                      </a:r>
                      <a:r>
                        <a:rPr lang="tr-TR" b="1" baseline="0" dirty="0" smtClean="0">
                          <a:solidFill>
                            <a:schemeClr val="bg1"/>
                          </a:solidFill>
                        </a:rPr>
                        <a:t> </a:t>
                      </a:r>
                      <a:r>
                        <a:rPr lang="tr-TR" b="1" baseline="0" dirty="0" err="1" smtClean="0">
                          <a:solidFill>
                            <a:schemeClr val="bg1"/>
                          </a:solidFill>
                        </a:rPr>
                        <a:t>Activity</a:t>
                      </a:r>
                      <a:r>
                        <a:rPr lang="tr-TR" b="1" baseline="0" dirty="0" smtClean="0">
                          <a:solidFill>
                            <a:schemeClr val="bg1"/>
                          </a:solidFill>
                        </a:rPr>
                        <a:t> </a:t>
                      </a:r>
                      <a:r>
                        <a:rPr lang="tr-TR" b="1" baseline="0" dirty="0" err="1" smtClean="0">
                          <a:solidFill>
                            <a:schemeClr val="bg1"/>
                          </a:solidFill>
                        </a:rPr>
                        <a:t>Managers</a:t>
                      </a:r>
                      <a:endParaRPr lang="tr-TR" b="1" dirty="0">
                        <a:solidFill>
                          <a:schemeClr val="bg1"/>
                        </a:solidFill>
                      </a:endParaRPr>
                    </a:p>
                  </a:txBody>
                  <a:tcPr>
                    <a:solidFill>
                      <a:srgbClr val="00B0F0"/>
                    </a:solidFill>
                  </a:tcPr>
                </a:tc>
              </a:tr>
              <a:tr h="370840">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Guiding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teams</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Assuring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that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motivation</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keeps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high</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Ensuring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that</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activities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run</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parallel</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Evaluating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performences</a:t>
                      </a:r>
                      <a:r>
                        <a:rPr kumimoji="0" lang="tr-TR" sz="1800" b="0" i="0" u="none" strike="noStrike" cap="none" normalizeH="0" baseline="0" dirty="0" smtClean="0">
                          <a:ln>
                            <a:noFill/>
                          </a:ln>
                          <a:solidFill>
                            <a:srgbClr val="000000"/>
                          </a:solidFill>
                          <a:effectLst/>
                          <a:latin typeface="+mn-lt"/>
                          <a:cs typeface="Arial" charset="0"/>
                        </a:rPr>
                        <a:t> of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teams</a:t>
                      </a:r>
                      <a:endParaRPr kumimoji="0" lang="tr-TR" sz="1800" b="0" i="0" u="none" strike="noStrike" cap="none" normalizeH="0" baseline="0" dirty="0" smtClean="0">
                        <a:ln>
                          <a:noFill/>
                        </a:ln>
                        <a:solidFill>
                          <a:srgbClr val="000000"/>
                        </a:solidFill>
                        <a:effectLst/>
                        <a:latin typeface="+mn-lt"/>
                        <a:cs typeface="Arial" charset="0"/>
                      </a:endParaRPr>
                    </a:p>
                  </a:txBody>
                  <a:tcPr/>
                </a:tc>
              </a:tr>
            </a:tbl>
          </a:graphicData>
        </a:graphic>
      </p:graphicFrame>
    </p:spTree>
    <p:extLst>
      <p:ext uri="{BB962C8B-B14F-4D97-AF65-F5344CB8AC3E}">
        <p14:creationId xmlns:p14="http://schemas.microsoft.com/office/powerpoint/2010/main" val="1116650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8 Altbilgi Yer Tutucusu"/>
          <p:cNvSpPr>
            <a:spLocks noGrp="1"/>
          </p:cNvSpPr>
          <p:nvPr>
            <p:ph type="ftr" sz="quarter" idx="11"/>
          </p:nvPr>
        </p:nvSpPr>
        <p:spPr>
          <a:xfrm>
            <a:off x="3124200" y="6356350"/>
            <a:ext cx="2895600" cy="365125"/>
          </a:xfrm>
        </p:spPr>
        <p:txBody>
          <a:bodyPr/>
          <a:lstStyle/>
          <a:p>
            <a:pPr>
              <a:defRPr/>
            </a:pPr>
            <a:r>
              <a:rPr lang="tr-TR" smtClean="0"/>
              <a:t>OLYMPIC GAMES</a:t>
            </a:r>
            <a:endParaRPr lang="tr-TR" dirty="0"/>
          </a:p>
        </p:txBody>
      </p:sp>
      <p:sp>
        <p:nvSpPr>
          <p:cNvPr id="9" name="8 Dikdörtgen"/>
          <p:cNvSpPr>
            <a:spLocks noChangeArrowheads="1"/>
          </p:cNvSpPr>
          <p:nvPr/>
        </p:nvSpPr>
        <p:spPr bwMode="auto">
          <a:xfrm>
            <a:off x="0" y="1"/>
            <a:ext cx="1669047" cy="769441"/>
          </a:xfrm>
          <a:prstGeom prst="rect">
            <a:avLst/>
          </a:prstGeom>
          <a:noFill/>
          <a:ln w="9525">
            <a:noFill/>
            <a:miter lim="800000"/>
            <a:headEnd/>
            <a:tailEnd/>
          </a:ln>
        </p:spPr>
        <p:txBody>
          <a:bodyPr wrap="squar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COSTING</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1" name="10 Tablo"/>
          <p:cNvGraphicFramePr>
            <a:graphicFrameLocks noGrp="1"/>
          </p:cNvGraphicFramePr>
          <p:nvPr>
            <p:extLst>
              <p:ext uri="{D42A27DB-BD31-4B8C-83A1-F6EECF244321}">
                <p14:modId xmlns:p14="http://schemas.microsoft.com/office/powerpoint/2010/main" val="1484371566"/>
              </p:ext>
            </p:extLst>
          </p:nvPr>
        </p:nvGraphicFramePr>
        <p:xfrm>
          <a:off x="143508" y="1118985"/>
          <a:ext cx="8856985" cy="3246119"/>
        </p:xfrm>
        <a:graphic>
          <a:graphicData uri="http://schemas.openxmlformats.org/drawingml/2006/table">
            <a:tbl>
              <a:tblPr firstRow="1" bandRow="1">
                <a:tableStyleId>{7DF18680-E054-41AD-8BC1-D1AEF772440D}</a:tableStyleId>
              </a:tblPr>
              <a:tblGrid>
                <a:gridCol w="8856985"/>
              </a:tblGrid>
              <a:tr h="44111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800" b="1" kern="1200" dirty="0" smtClean="0">
                          <a:solidFill>
                            <a:schemeClr val="dk1"/>
                          </a:solidFill>
                          <a:latin typeface="+mn-lt"/>
                          <a:ea typeface="+mn-ea"/>
                          <a:cs typeface="+mn-cs"/>
                        </a:rPr>
                        <a:t>S</a:t>
                      </a:r>
                      <a:r>
                        <a:rPr lang="en-US" sz="1800" b="1" kern="1200" dirty="0" err="1" smtClean="0">
                          <a:solidFill>
                            <a:schemeClr val="dk1"/>
                          </a:solidFill>
                          <a:latin typeface="+mn-lt"/>
                          <a:ea typeface="+mn-ea"/>
                          <a:cs typeface="+mn-cs"/>
                        </a:rPr>
                        <a:t>ervices</a:t>
                      </a:r>
                      <a:r>
                        <a:rPr lang="en-US" sz="1800" b="1" kern="1200" dirty="0" smtClean="0">
                          <a:solidFill>
                            <a:schemeClr val="dk1"/>
                          </a:solidFill>
                          <a:latin typeface="+mn-lt"/>
                          <a:ea typeface="+mn-ea"/>
                          <a:cs typeface="+mn-cs"/>
                        </a:rPr>
                        <a:t> </a:t>
                      </a:r>
                      <a:r>
                        <a:rPr lang="tr-TR" sz="1800" b="1" kern="1200" dirty="0" smtClean="0">
                          <a:solidFill>
                            <a:schemeClr val="dk1"/>
                          </a:solidFill>
                          <a:latin typeface="+mn-lt"/>
                          <a:ea typeface="+mn-ea"/>
                          <a:cs typeface="+mn-cs"/>
                        </a:rPr>
                        <a:t>T</a:t>
                      </a:r>
                      <a:r>
                        <a:rPr lang="en-US" sz="1800" b="1" kern="1200" dirty="0" smtClean="0">
                          <a:solidFill>
                            <a:schemeClr val="dk1"/>
                          </a:solidFill>
                          <a:latin typeface="+mn-lt"/>
                          <a:ea typeface="+mn-ea"/>
                          <a:cs typeface="+mn-cs"/>
                        </a:rPr>
                        <a:t>hat </a:t>
                      </a:r>
                      <a:r>
                        <a:rPr lang="tr-TR" sz="1800" b="1" kern="1200" dirty="0" smtClean="0">
                          <a:solidFill>
                            <a:schemeClr val="dk1"/>
                          </a:solidFill>
                          <a:latin typeface="+mn-lt"/>
                          <a:ea typeface="+mn-ea"/>
                          <a:cs typeface="+mn-cs"/>
                        </a:rPr>
                        <a:t>A</a:t>
                      </a:r>
                      <a:r>
                        <a:rPr lang="en-US" sz="1800" b="1" kern="1200" dirty="0" smtClean="0">
                          <a:solidFill>
                            <a:schemeClr val="dk1"/>
                          </a:solidFill>
                          <a:latin typeface="+mn-lt"/>
                          <a:ea typeface="+mn-ea"/>
                          <a:cs typeface="+mn-cs"/>
                        </a:rPr>
                        <a:t>re </a:t>
                      </a:r>
                      <a:r>
                        <a:rPr lang="tr-TR" sz="1800" b="1" kern="1200" dirty="0" smtClean="0">
                          <a:solidFill>
                            <a:schemeClr val="dk1"/>
                          </a:solidFill>
                          <a:latin typeface="+mn-lt"/>
                          <a:ea typeface="+mn-ea"/>
                          <a:cs typeface="+mn-cs"/>
                        </a:rPr>
                        <a:t>I</a:t>
                      </a:r>
                      <a:r>
                        <a:rPr lang="en-US" sz="1800" b="1" kern="1200" dirty="0" err="1" smtClean="0">
                          <a:solidFill>
                            <a:schemeClr val="dk1"/>
                          </a:solidFill>
                          <a:latin typeface="+mn-lt"/>
                          <a:ea typeface="+mn-ea"/>
                          <a:cs typeface="+mn-cs"/>
                        </a:rPr>
                        <a:t>ncluded</a:t>
                      </a:r>
                      <a:r>
                        <a:rPr lang="en-US" sz="1800" b="1" kern="1200" dirty="0" smtClean="0">
                          <a:solidFill>
                            <a:schemeClr val="dk1"/>
                          </a:solidFill>
                          <a:latin typeface="+mn-lt"/>
                          <a:ea typeface="+mn-ea"/>
                          <a:cs typeface="+mn-cs"/>
                        </a:rPr>
                        <a:t> </a:t>
                      </a:r>
                      <a:r>
                        <a:rPr lang="tr-TR" sz="1800" b="1" kern="1200" dirty="0" smtClean="0">
                          <a:solidFill>
                            <a:schemeClr val="dk1"/>
                          </a:solidFill>
                          <a:latin typeface="+mn-lt"/>
                          <a:ea typeface="+mn-ea"/>
                          <a:cs typeface="+mn-cs"/>
                        </a:rPr>
                        <a:t>I</a:t>
                      </a:r>
                      <a:r>
                        <a:rPr lang="en-US" sz="1800" b="1" kern="1200" dirty="0" smtClean="0">
                          <a:solidFill>
                            <a:schemeClr val="dk1"/>
                          </a:solidFill>
                          <a:latin typeface="+mn-lt"/>
                          <a:ea typeface="+mn-ea"/>
                          <a:cs typeface="+mn-cs"/>
                        </a:rPr>
                        <a:t>n </a:t>
                      </a:r>
                      <a:r>
                        <a:rPr lang="tr-TR" sz="1800" b="1" kern="1200" dirty="0" smtClean="0">
                          <a:solidFill>
                            <a:schemeClr val="dk1"/>
                          </a:solidFill>
                          <a:latin typeface="+mn-lt"/>
                          <a:ea typeface="+mn-ea"/>
                          <a:cs typeface="+mn-cs"/>
                        </a:rPr>
                        <a:t>T</a:t>
                      </a:r>
                      <a:r>
                        <a:rPr lang="en-US" sz="1800" b="1" kern="1200" dirty="0" smtClean="0">
                          <a:solidFill>
                            <a:schemeClr val="dk1"/>
                          </a:solidFill>
                          <a:latin typeface="+mn-lt"/>
                          <a:ea typeface="+mn-ea"/>
                          <a:cs typeface="+mn-cs"/>
                        </a:rPr>
                        <a:t>he </a:t>
                      </a:r>
                      <a:r>
                        <a:rPr lang="tr-TR" sz="1800" b="1" kern="1200" dirty="0" smtClean="0">
                          <a:solidFill>
                            <a:schemeClr val="dk1"/>
                          </a:solidFill>
                          <a:latin typeface="+mn-lt"/>
                          <a:ea typeface="+mn-ea"/>
                          <a:cs typeface="+mn-cs"/>
                        </a:rPr>
                        <a:t>P</a:t>
                      </a:r>
                      <a:r>
                        <a:rPr lang="en-US" sz="1800" b="1" kern="1200" dirty="0" err="1" smtClean="0">
                          <a:solidFill>
                            <a:schemeClr val="dk1"/>
                          </a:solidFill>
                          <a:latin typeface="+mn-lt"/>
                          <a:ea typeface="+mn-ea"/>
                          <a:cs typeface="+mn-cs"/>
                        </a:rPr>
                        <a:t>roposal</a:t>
                      </a:r>
                      <a:r>
                        <a:rPr lang="tr-TR" sz="1800" b="1" kern="1200" dirty="0" smtClean="0">
                          <a:solidFill>
                            <a:schemeClr val="dk1"/>
                          </a:solidFill>
                          <a:latin typeface="+mn-lt"/>
                          <a:ea typeface="+mn-ea"/>
                          <a:cs typeface="+mn-cs"/>
                        </a:rPr>
                        <a:t>:</a:t>
                      </a:r>
                      <a:endParaRPr lang="tr-TR" b="1" dirty="0" smtClean="0">
                        <a:solidFill>
                          <a:schemeClr val="tx1"/>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320813">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Execution</a:t>
                      </a:r>
                      <a:r>
                        <a:rPr kumimoji="0" lang="tr-TR" sz="1800" b="0" i="0" u="none" strike="noStrike" cap="none" normalizeH="0" baseline="0" dirty="0" smtClean="0">
                          <a:ln>
                            <a:noFill/>
                          </a:ln>
                          <a:solidFill>
                            <a:srgbClr val="000000"/>
                          </a:solidFill>
                          <a:effectLst/>
                          <a:latin typeface="+mn-lt"/>
                          <a:cs typeface="Arial" charset="0"/>
                        </a:rPr>
                        <a:t> of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activities</a:t>
                      </a:r>
                      <a:r>
                        <a:rPr kumimoji="0" lang="tr-TR" sz="1800" b="0" i="0" u="none" strike="noStrike" cap="none" normalizeH="0" baseline="0" dirty="0" smtClean="0">
                          <a:ln>
                            <a:noFill/>
                          </a:ln>
                          <a:solidFill>
                            <a:srgbClr val="000000"/>
                          </a:solidFill>
                          <a:effectLst/>
                          <a:latin typeface="+mn-lt"/>
                          <a:cs typeface="Arial" charset="0"/>
                        </a:rPr>
                        <a:t> in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program</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20813">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None/>
                        <a:tabLst/>
                        <a:defRPr/>
                      </a:pPr>
                      <a:r>
                        <a:rPr lang="tr-TR" sz="1800" b="1" dirty="0" smtClean="0"/>
                        <a:t> </a:t>
                      </a:r>
                      <a:r>
                        <a:rPr lang="tr-TR" sz="1800" b="1" kern="1200" dirty="0" smtClean="0">
                          <a:solidFill>
                            <a:schemeClr val="dk1"/>
                          </a:solidFill>
                          <a:latin typeface="+mn-lt"/>
                          <a:ea typeface="+mn-ea"/>
                          <a:cs typeface="+mn-cs"/>
                        </a:rPr>
                        <a:t>S</a:t>
                      </a:r>
                      <a:r>
                        <a:rPr lang="en-US" sz="1800" b="1" kern="1200" dirty="0" err="1" smtClean="0">
                          <a:solidFill>
                            <a:schemeClr val="dk1"/>
                          </a:solidFill>
                          <a:latin typeface="+mn-lt"/>
                          <a:ea typeface="+mn-ea"/>
                          <a:cs typeface="+mn-cs"/>
                        </a:rPr>
                        <a:t>ervices</a:t>
                      </a:r>
                      <a:r>
                        <a:rPr lang="en-US" sz="1800" b="1" kern="1200" dirty="0" smtClean="0">
                          <a:solidFill>
                            <a:schemeClr val="dk1"/>
                          </a:solidFill>
                          <a:latin typeface="+mn-lt"/>
                          <a:ea typeface="+mn-ea"/>
                          <a:cs typeface="+mn-cs"/>
                        </a:rPr>
                        <a:t> </a:t>
                      </a:r>
                      <a:r>
                        <a:rPr lang="tr-TR" sz="1800" b="1" kern="1200" dirty="0" smtClean="0">
                          <a:solidFill>
                            <a:schemeClr val="dk1"/>
                          </a:solidFill>
                          <a:latin typeface="+mn-lt"/>
                          <a:ea typeface="+mn-ea"/>
                          <a:cs typeface="+mn-cs"/>
                        </a:rPr>
                        <a:t>T</a:t>
                      </a:r>
                      <a:r>
                        <a:rPr lang="en-US" sz="1800" b="1" kern="1200" dirty="0" smtClean="0">
                          <a:solidFill>
                            <a:schemeClr val="dk1"/>
                          </a:solidFill>
                          <a:latin typeface="+mn-lt"/>
                          <a:ea typeface="+mn-ea"/>
                          <a:cs typeface="+mn-cs"/>
                        </a:rPr>
                        <a:t>hat </a:t>
                      </a:r>
                      <a:r>
                        <a:rPr lang="tr-TR" sz="1800" b="1" kern="1200" dirty="0" smtClean="0">
                          <a:solidFill>
                            <a:schemeClr val="dk1"/>
                          </a:solidFill>
                          <a:latin typeface="+mn-lt"/>
                          <a:ea typeface="+mn-ea"/>
                          <a:cs typeface="+mn-cs"/>
                        </a:rPr>
                        <a:t>A</a:t>
                      </a:r>
                      <a:r>
                        <a:rPr lang="en-US" sz="1800" b="1" kern="1200" dirty="0" smtClean="0">
                          <a:solidFill>
                            <a:schemeClr val="dk1"/>
                          </a:solidFill>
                          <a:latin typeface="+mn-lt"/>
                          <a:ea typeface="+mn-ea"/>
                          <a:cs typeface="+mn-cs"/>
                        </a:rPr>
                        <a:t>re</a:t>
                      </a:r>
                      <a:r>
                        <a:rPr lang="tr-TR" sz="1800" b="1" kern="1200" dirty="0" smtClean="0">
                          <a:solidFill>
                            <a:schemeClr val="dk1"/>
                          </a:solidFill>
                          <a:latin typeface="+mn-lt"/>
                          <a:ea typeface="+mn-ea"/>
                          <a:cs typeface="+mn-cs"/>
                        </a:rPr>
                        <a:t> Not</a:t>
                      </a:r>
                      <a:r>
                        <a:rPr lang="en-US" sz="1800" b="1" kern="1200" dirty="0" smtClean="0">
                          <a:solidFill>
                            <a:schemeClr val="dk1"/>
                          </a:solidFill>
                          <a:latin typeface="+mn-lt"/>
                          <a:ea typeface="+mn-ea"/>
                          <a:cs typeface="+mn-cs"/>
                        </a:rPr>
                        <a:t> </a:t>
                      </a:r>
                      <a:r>
                        <a:rPr lang="tr-TR" sz="1800" b="1" kern="1200" dirty="0" smtClean="0">
                          <a:solidFill>
                            <a:schemeClr val="dk1"/>
                          </a:solidFill>
                          <a:latin typeface="+mn-lt"/>
                          <a:ea typeface="+mn-ea"/>
                          <a:cs typeface="+mn-cs"/>
                        </a:rPr>
                        <a:t>I</a:t>
                      </a:r>
                      <a:r>
                        <a:rPr lang="en-US" sz="1800" b="1" kern="1200" dirty="0" err="1" smtClean="0">
                          <a:solidFill>
                            <a:schemeClr val="dk1"/>
                          </a:solidFill>
                          <a:latin typeface="+mn-lt"/>
                          <a:ea typeface="+mn-ea"/>
                          <a:cs typeface="+mn-cs"/>
                        </a:rPr>
                        <a:t>ncluded</a:t>
                      </a:r>
                      <a:r>
                        <a:rPr lang="en-US" sz="1800" b="1" kern="1200" dirty="0" smtClean="0">
                          <a:solidFill>
                            <a:schemeClr val="dk1"/>
                          </a:solidFill>
                          <a:latin typeface="+mn-lt"/>
                          <a:ea typeface="+mn-ea"/>
                          <a:cs typeface="+mn-cs"/>
                        </a:rPr>
                        <a:t> </a:t>
                      </a:r>
                      <a:r>
                        <a:rPr lang="tr-TR" sz="1800" b="1" kern="1200" dirty="0" smtClean="0">
                          <a:solidFill>
                            <a:schemeClr val="dk1"/>
                          </a:solidFill>
                          <a:latin typeface="+mn-lt"/>
                          <a:ea typeface="+mn-ea"/>
                          <a:cs typeface="+mn-cs"/>
                        </a:rPr>
                        <a:t>I</a:t>
                      </a:r>
                      <a:r>
                        <a:rPr lang="en-US" sz="1800" b="1" kern="1200" dirty="0" smtClean="0">
                          <a:solidFill>
                            <a:schemeClr val="dk1"/>
                          </a:solidFill>
                          <a:latin typeface="+mn-lt"/>
                          <a:ea typeface="+mn-ea"/>
                          <a:cs typeface="+mn-cs"/>
                        </a:rPr>
                        <a:t>n </a:t>
                      </a:r>
                      <a:r>
                        <a:rPr lang="tr-TR" sz="1800" b="1" kern="1200" dirty="0" smtClean="0">
                          <a:solidFill>
                            <a:schemeClr val="dk1"/>
                          </a:solidFill>
                          <a:latin typeface="+mn-lt"/>
                          <a:ea typeface="+mn-ea"/>
                          <a:cs typeface="+mn-cs"/>
                        </a:rPr>
                        <a:t>T</a:t>
                      </a:r>
                      <a:r>
                        <a:rPr lang="en-US" sz="1800" b="1" kern="1200" dirty="0" smtClean="0">
                          <a:solidFill>
                            <a:schemeClr val="dk1"/>
                          </a:solidFill>
                          <a:latin typeface="+mn-lt"/>
                          <a:ea typeface="+mn-ea"/>
                          <a:cs typeface="+mn-cs"/>
                        </a:rPr>
                        <a:t>he </a:t>
                      </a:r>
                      <a:r>
                        <a:rPr lang="tr-TR" sz="1800" b="1" kern="1200" dirty="0" smtClean="0">
                          <a:solidFill>
                            <a:schemeClr val="dk1"/>
                          </a:solidFill>
                          <a:latin typeface="+mn-lt"/>
                          <a:ea typeface="+mn-ea"/>
                          <a:cs typeface="+mn-cs"/>
                        </a:rPr>
                        <a:t>P</a:t>
                      </a:r>
                      <a:r>
                        <a:rPr lang="en-US" sz="1800" b="1" kern="1200" dirty="0" err="1" smtClean="0">
                          <a:solidFill>
                            <a:schemeClr val="dk1"/>
                          </a:solidFill>
                          <a:latin typeface="+mn-lt"/>
                          <a:ea typeface="+mn-ea"/>
                          <a:cs typeface="+mn-cs"/>
                        </a:rPr>
                        <a:t>roposal</a:t>
                      </a:r>
                      <a:r>
                        <a:rPr lang="tr-TR" sz="1800" b="1" kern="1200" dirty="0" smtClean="0">
                          <a:solidFill>
                            <a:schemeClr val="dk1"/>
                          </a:solidFill>
                          <a:latin typeface="+mn-lt"/>
                          <a:ea typeface="+mn-ea"/>
                          <a:cs typeface="+mn-cs"/>
                        </a:rPr>
                        <a:t>:</a:t>
                      </a:r>
                      <a:endParaRPr lang="tr-TR" sz="1800" b="1"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1764471">
                <a:tc>
                  <a:txBody>
                    <a:bodyPr/>
                    <a:lstStyle/>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Permisson</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for</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area</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expenses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for</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such</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if</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required</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Personnel</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hosting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expenses</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cs typeface="Arial" charset="0"/>
                        </a:rPr>
                        <a:t> Transfer of </a:t>
                      </a:r>
                      <a:r>
                        <a:rPr kumimoji="0" lang="tr-TR" sz="1800" b="0" i="0" u="none" strike="noStrike" cap="none" normalizeH="0" baseline="0" dirty="0" err="1" smtClean="0">
                          <a:ln>
                            <a:noFill/>
                          </a:ln>
                          <a:solidFill>
                            <a:srgbClr val="000000"/>
                          </a:solidFill>
                          <a:effectLst/>
                          <a:latin typeface="+mn-lt"/>
                          <a:cs typeface="Arial" charset="0"/>
                        </a:rPr>
                        <a:t>personnel</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all</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transportation</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expenses</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Awards</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promotional</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materials</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if</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required</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Hosting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food</a:t>
                      </a:r>
                      <a:r>
                        <a:rPr kumimoji="0" lang="tr-TR" sz="1800" b="0" i="0" u="none" strike="noStrike" cap="none" normalizeH="0" baseline="0" dirty="0" smtClean="0">
                          <a:ln>
                            <a:noFill/>
                          </a:ln>
                          <a:solidFill>
                            <a:srgbClr val="000000"/>
                          </a:solidFill>
                          <a:effectLst/>
                          <a:latin typeface="+mn-lt"/>
                          <a:cs typeface="Arial" charset="0"/>
                        </a:rPr>
                        <a:t> and </a:t>
                      </a:r>
                      <a:r>
                        <a:rPr kumimoji="0" lang="tr-TR" sz="1800" b="0" i="0" u="none" strike="noStrike" cap="none" normalizeH="0" baseline="0" dirty="0" err="1" smtClean="0">
                          <a:ln>
                            <a:noFill/>
                          </a:ln>
                          <a:solidFill>
                            <a:srgbClr val="000000"/>
                          </a:solidFill>
                          <a:effectLst/>
                          <a:latin typeface="+mn-lt"/>
                          <a:cs typeface="Arial" charset="0"/>
                        </a:rPr>
                        <a:t>drink</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expenses</a:t>
                      </a:r>
                      <a:r>
                        <a:rPr kumimoji="0" lang="tr-TR" sz="1800" b="0" i="0" u="none" strike="noStrike" cap="none" normalizeH="0" baseline="0" dirty="0" smtClean="0">
                          <a:ln>
                            <a:noFill/>
                          </a:ln>
                          <a:solidFill>
                            <a:srgbClr val="000000"/>
                          </a:solidFill>
                          <a:effectLst/>
                          <a:latin typeface="+mn-lt"/>
                          <a:cs typeface="Arial" charset="0"/>
                        </a:rPr>
                        <a:t> of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team</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during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activity</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working</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hours</a:t>
                      </a:r>
                      <a:endParaRPr kumimoji="0" lang="tr-TR" sz="18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err="1" smtClean="0">
                          <a:ln>
                            <a:noFill/>
                          </a:ln>
                          <a:solidFill>
                            <a:srgbClr val="000000"/>
                          </a:solidFill>
                          <a:effectLst/>
                          <a:latin typeface="+mn-lt"/>
                          <a:cs typeface="Arial" charset="0"/>
                        </a:rPr>
                        <a:t>The</a:t>
                      </a:r>
                      <a:r>
                        <a:rPr kumimoji="0" lang="tr-TR" sz="1800" b="0" i="0" u="none" strike="noStrike" cap="none" normalizeH="0" baseline="0" dirty="0" smtClean="0">
                          <a:ln>
                            <a:noFill/>
                          </a:ln>
                          <a:solidFill>
                            <a:srgbClr val="000000"/>
                          </a:solidFill>
                          <a:effectLst/>
                          <a:latin typeface="+mn-lt"/>
                          <a:cs typeface="Arial" charset="0"/>
                        </a:rPr>
                        <a:t> </a:t>
                      </a:r>
                      <a:r>
                        <a:rPr kumimoji="0" lang="tr-TR" sz="1800" b="0" i="0" u="none" strike="noStrike" cap="none" normalizeH="0" baseline="0" dirty="0" err="1" smtClean="0">
                          <a:ln>
                            <a:noFill/>
                          </a:ln>
                          <a:solidFill>
                            <a:srgbClr val="000000"/>
                          </a:solidFill>
                          <a:effectLst/>
                          <a:latin typeface="+mn-lt"/>
                          <a:cs typeface="Arial" charset="0"/>
                        </a:rPr>
                        <a:t>sound</a:t>
                      </a:r>
                      <a:r>
                        <a:rPr kumimoji="0" lang="tr-TR" sz="1800" b="0" i="0" u="none" strike="noStrike" cap="none" normalizeH="0" baseline="0" dirty="0" smtClean="0">
                          <a:ln>
                            <a:noFill/>
                          </a:ln>
                          <a:solidFill>
                            <a:srgbClr val="000000"/>
                          </a:solidFill>
                          <a:effectLst/>
                          <a:latin typeface="+mn-lt"/>
                          <a:cs typeface="Times New Roman" pitchFamily="18" charset="0"/>
                        </a:rPr>
                        <a:t> </a:t>
                      </a:r>
                      <a:r>
                        <a:rPr kumimoji="0" lang="tr-TR" sz="1800" b="0" i="0" u="none" strike="noStrike" cap="none" normalizeH="0" baseline="0" dirty="0" err="1" smtClean="0">
                          <a:ln>
                            <a:noFill/>
                          </a:ln>
                          <a:solidFill>
                            <a:srgbClr val="000000"/>
                          </a:solidFill>
                          <a:effectLst/>
                          <a:latin typeface="+mn-lt"/>
                          <a:cs typeface="Times New Roman" pitchFamily="18" charset="0"/>
                        </a:rPr>
                        <a:t>s</a:t>
                      </a:r>
                      <a:r>
                        <a:rPr kumimoji="0" lang="tr-TR" sz="1800" b="0" i="0" u="none" strike="noStrike" cap="none" normalizeH="0" baseline="0" dirty="0" err="1" smtClean="0">
                          <a:ln>
                            <a:noFill/>
                          </a:ln>
                          <a:solidFill>
                            <a:srgbClr val="000000"/>
                          </a:solidFill>
                          <a:effectLst/>
                          <a:latin typeface="+mn-lt"/>
                          <a:cs typeface="Arial" charset="0"/>
                        </a:rPr>
                        <a:t>ys</a:t>
                      </a:r>
                      <a:r>
                        <a:rPr kumimoji="0" lang="tr-TR" sz="1800" b="0" i="0" u="none" strike="noStrike" cap="none" normalizeH="0" baseline="0" dirty="0" err="1" smtClean="0">
                          <a:ln>
                            <a:noFill/>
                          </a:ln>
                          <a:solidFill>
                            <a:srgbClr val="000000"/>
                          </a:solidFill>
                          <a:effectLst/>
                          <a:latin typeface="+mn-lt"/>
                          <a:cs typeface="Times New Roman" pitchFamily="18" charset="0"/>
                        </a:rPr>
                        <a:t>tem</a:t>
                      </a:r>
                      <a:endParaRPr kumimoji="0" lang="tr-TR" sz="1800" b="0" i="0" u="none" strike="noStrike" cap="none" normalizeH="0" baseline="0" dirty="0" smtClean="0">
                        <a:ln>
                          <a:noFill/>
                        </a:ln>
                        <a:solidFill>
                          <a:srgbClr val="000000"/>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
                        <a:tabLst/>
                      </a:pPr>
                      <a:r>
                        <a:rPr kumimoji="0" lang="tr-TR" sz="1800" b="0" i="0" u="none" strike="noStrike" cap="none" normalizeH="0" baseline="0" dirty="0" smtClean="0">
                          <a:ln>
                            <a:noFill/>
                          </a:ln>
                          <a:solidFill>
                            <a:srgbClr val="000000"/>
                          </a:solidFill>
                          <a:effectLst/>
                          <a:latin typeface="+mn-lt"/>
                          <a:cs typeface="Times New Roman" pitchFamily="18" charset="0"/>
                        </a:rPr>
                        <a:t>Professional </a:t>
                      </a:r>
                      <a:r>
                        <a:rPr kumimoji="0" lang="tr-TR" sz="1800" b="0" i="0" u="none" strike="noStrike" cap="none" normalizeH="0" baseline="0" dirty="0" err="1" smtClean="0">
                          <a:ln>
                            <a:noFill/>
                          </a:ln>
                          <a:solidFill>
                            <a:srgbClr val="000000"/>
                          </a:solidFill>
                          <a:effectLst/>
                          <a:latin typeface="+mn-lt"/>
                          <a:cs typeface="Times New Roman" pitchFamily="18" charset="0"/>
                        </a:rPr>
                        <a:t>photography</a:t>
                      </a:r>
                      <a:r>
                        <a:rPr kumimoji="0" lang="tr-TR" sz="1800" b="0" i="0" u="none" strike="noStrike" cap="none" normalizeH="0" baseline="0" dirty="0" smtClean="0">
                          <a:ln>
                            <a:noFill/>
                          </a:ln>
                          <a:solidFill>
                            <a:srgbClr val="000000"/>
                          </a:solidFill>
                          <a:effectLst/>
                          <a:latin typeface="+mn-lt"/>
                          <a:cs typeface="Times New Roman" pitchFamily="18" charset="0"/>
                        </a:rPr>
                        <a:t> and video </a:t>
                      </a:r>
                      <a:r>
                        <a:rPr kumimoji="0" lang="tr-TR" sz="1800" b="0" i="0" u="none" strike="noStrike" cap="none" normalizeH="0" baseline="0" dirty="0" err="1" smtClean="0">
                          <a:ln>
                            <a:noFill/>
                          </a:ln>
                          <a:solidFill>
                            <a:srgbClr val="000000"/>
                          </a:solidFill>
                          <a:effectLst/>
                          <a:latin typeface="+mn-lt"/>
                          <a:cs typeface="Times New Roman" pitchFamily="18" charset="0"/>
                        </a:rPr>
                        <a:t>recording</a:t>
                      </a:r>
                      <a:r>
                        <a:rPr lang="tr-TR" sz="1800" dirty="0" smtClean="0"/>
                        <a:t>.</a:t>
                      </a:r>
                      <a:endParaRPr lang="tr-TR" sz="1800" dirty="0" smtClean="0">
                        <a:latin typeface="+mn-lt"/>
                        <a:ea typeface="Times New Roman" pitchFamily="18" charset="0"/>
                        <a:cs typeface="Arial"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8508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8 Altbilgi Yer Tutucusu"/>
          <p:cNvSpPr>
            <a:spLocks noGrp="1"/>
          </p:cNvSpPr>
          <p:nvPr>
            <p:ph type="ftr" sz="quarter" idx="11"/>
          </p:nvPr>
        </p:nvSpPr>
        <p:spPr>
          <a:xfrm>
            <a:off x="3124200" y="6356350"/>
            <a:ext cx="2895600" cy="365125"/>
          </a:xfrm>
        </p:spPr>
        <p:txBody>
          <a:bodyPr/>
          <a:lstStyle/>
          <a:p>
            <a:pPr>
              <a:defRPr/>
            </a:pPr>
            <a:r>
              <a:rPr lang="tr-TR" smtClean="0"/>
              <a:t>OLYMPIC GAMES</a:t>
            </a:r>
            <a:endParaRPr lang="tr-TR" dirty="0"/>
          </a:p>
        </p:txBody>
      </p:sp>
      <p:sp>
        <p:nvSpPr>
          <p:cNvPr id="9" name="8 Dikdörtgen"/>
          <p:cNvSpPr>
            <a:spLocks noChangeArrowheads="1"/>
          </p:cNvSpPr>
          <p:nvPr/>
        </p:nvSpPr>
        <p:spPr bwMode="auto">
          <a:xfrm>
            <a:off x="0" y="0"/>
            <a:ext cx="195117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GRATITUDE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2" name="10 Grup"/>
          <p:cNvGrpSpPr/>
          <p:nvPr/>
        </p:nvGrpSpPr>
        <p:grpSpPr>
          <a:xfrm>
            <a:off x="755576" y="2240868"/>
            <a:ext cx="7531229" cy="2376264"/>
            <a:chOff x="755576" y="2492896"/>
            <a:chExt cx="7531229" cy="2376264"/>
          </a:xfrm>
        </p:grpSpPr>
        <p:sp>
          <p:nvSpPr>
            <p:cNvPr id="15" name="14 Metin kutusu"/>
            <p:cNvSpPr txBox="1">
              <a:spLocks noChangeArrowheads="1"/>
            </p:cNvSpPr>
            <p:nvPr/>
          </p:nvSpPr>
          <p:spPr bwMode="auto">
            <a:xfrm>
              <a:off x="755576" y="2492896"/>
              <a:ext cx="7531229" cy="1015663"/>
            </a:xfrm>
            <a:prstGeom prst="rect">
              <a:avLst/>
            </a:prstGeom>
            <a:noFill/>
            <a:ln w="9525">
              <a:noFill/>
              <a:miter lim="800000"/>
              <a:headEnd/>
              <a:tailEnd/>
            </a:ln>
          </p:spPr>
          <p:txBody>
            <a:bodyPr wrap="square">
              <a:spAutoFit/>
            </a:bodyPr>
            <a:lstStyle/>
            <a:p>
              <a:pPr algn="ctr"/>
              <a:r>
                <a:rPr lang="tr-TR" sz="6000" b="1" dirty="0" smtClean="0">
                  <a:latin typeface="Comic Sans MS" pitchFamily="66" charset="0"/>
                  <a:cs typeface="Arial" charset="0"/>
                </a:rPr>
                <a:t>THANKS A LOT</a:t>
              </a:r>
              <a:endParaRPr lang="tr-TR" sz="6000" b="1" dirty="0">
                <a:latin typeface="Comic Sans MS" pitchFamily="66" charset="0"/>
                <a:cs typeface="Arial" charset="0"/>
              </a:endParaRPr>
            </a:p>
          </p:txBody>
        </p:sp>
        <p:pic>
          <p:nvPicPr>
            <p:cNvPr id="16" name="Picture 2" descr="C:\Users\HP\Desktop\son slyt.jpg"/>
            <p:cNvPicPr>
              <a:picLocks noChangeAspect="1" noChangeArrowheads="1"/>
            </p:cNvPicPr>
            <p:nvPr/>
          </p:nvPicPr>
          <p:blipFill>
            <a:blip r:embed="rId4" cstate="print"/>
            <a:srcRect/>
            <a:stretch>
              <a:fillRect/>
            </a:stretch>
          </p:blipFill>
          <p:spPr bwMode="auto">
            <a:xfrm>
              <a:off x="1835696" y="3645024"/>
              <a:ext cx="5448021" cy="1224136"/>
            </a:xfrm>
            <a:prstGeom prst="rect">
              <a:avLst/>
            </a:prstGeom>
            <a:noFill/>
          </p:spPr>
        </p:pic>
      </p:grpSp>
    </p:spTree>
    <p:extLst>
      <p:ext uri="{BB962C8B-B14F-4D97-AF65-F5344CB8AC3E}">
        <p14:creationId xmlns:p14="http://schemas.microsoft.com/office/powerpoint/2010/main" val="1183098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grpSp>
        <p:nvGrpSpPr>
          <p:cNvPr id="13" name="12 Grup"/>
          <p:cNvGrpSpPr/>
          <p:nvPr/>
        </p:nvGrpSpPr>
        <p:grpSpPr>
          <a:xfrm>
            <a:off x="1441183" y="3068960"/>
            <a:ext cx="6659209" cy="2961620"/>
            <a:chOff x="2355375" y="2621160"/>
            <a:chExt cx="5905337" cy="3499502"/>
          </a:xfrm>
        </p:grpSpPr>
        <p:sp>
          <p:nvSpPr>
            <p:cNvPr id="19" name="42 Metin kutusu"/>
            <p:cNvSpPr txBox="1">
              <a:spLocks noChangeArrowheads="1"/>
            </p:cNvSpPr>
            <p:nvPr/>
          </p:nvSpPr>
          <p:spPr bwMode="auto">
            <a:xfrm>
              <a:off x="6244488" y="5684253"/>
              <a:ext cx="2016224"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WATER TOWER</a:t>
              </a:r>
              <a:endParaRPr lang="tr-TR" dirty="0"/>
            </a:p>
          </p:txBody>
        </p:sp>
        <p:sp>
          <p:nvSpPr>
            <p:cNvPr id="21" name="42 Metin kutusu"/>
            <p:cNvSpPr txBox="1">
              <a:spLocks noChangeArrowheads="1"/>
            </p:cNvSpPr>
            <p:nvPr/>
          </p:nvSpPr>
          <p:spPr bwMode="auto">
            <a:xfrm>
              <a:off x="6414318" y="2621160"/>
              <a:ext cx="1080121"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TOWER</a:t>
              </a:r>
              <a:endParaRPr lang="tr-TR" dirty="0"/>
            </a:p>
          </p:txBody>
        </p:sp>
        <p:sp>
          <p:nvSpPr>
            <p:cNvPr id="16" name="42 Metin kutusu"/>
            <p:cNvSpPr txBox="1">
              <a:spLocks noChangeArrowheads="1"/>
            </p:cNvSpPr>
            <p:nvPr/>
          </p:nvSpPr>
          <p:spPr bwMode="auto">
            <a:xfrm>
              <a:off x="2687764" y="5684253"/>
              <a:ext cx="1422298"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SWIVEL</a:t>
              </a:r>
              <a:endParaRPr lang="tr-TR" dirty="0"/>
            </a:p>
          </p:txBody>
        </p:sp>
        <p:sp>
          <p:nvSpPr>
            <p:cNvPr id="24" name="42 Metin kutusu"/>
            <p:cNvSpPr txBox="1">
              <a:spLocks noChangeArrowheads="1"/>
            </p:cNvSpPr>
            <p:nvPr/>
          </p:nvSpPr>
          <p:spPr bwMode="auto">
            <a:xfrm>
              <a:off x="2355375" y="2621160"/>
              <a:ext cx="1626975" cy="4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TIRE BALL</a:t>
              </a:r>
              <a:endParaRPr lang="tr-TR" dirty="0"/>
            </a:p>
          </p:txBody>
        </p:sp>
      </p:grpSp>
      <p:pic>
        <p:nvPicPr>
          <p:cNvPr id="1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pic>
        <p:nvPicPr>
          <p:cNvPr id="5" name="Picture 4" descr="100_59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29000"/>
            <a:ext cx="3672409" cy="2232248"/>
          </a:xfrm>
          <a:prstGeom prst="rect">
            <a:avLst/>
          </a:prstGeom>
        </p:spPr>
      </p:pic>
      <p:pic>
        <p:nvPicPr>
          <p:cNvPr id="6" name="Picture 5" descr="G003742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836712"/>
            <a:ext cx="3672408" cy="2196243"/>
          </a:xfrm>
          <a:prstGeom prst="rect">
            <a:avLst/>
          </a:prstGeom>
        </p:spPr>
      </p:pic>
      <p:pic>
        <p:nvPicPr>
          <p:cNvPr id="11" name="Picture 10" descr="G425698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016" y="836712"/>
            <a:ext cx="3672408" cy="2214246"/>
          </a:xfrm>
          <a:prstGeom prst="rect">
            <a:avLst/>
          </a:prstGeom>
        </p:spPr>
      </p:pic>
      <p:pic>
        <p:nvPicPr>
          <p:cNvPr id="12" name="Picture 11" descr="20140909_10574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3429000"/>
            <a:ext cx="3672408" cy="2196244"/>
          </a:xfrm>
          <a:prstGeom prst="rect">
            <a:avLst/>
          </a:prstGeom>
        </p:spPr>
      </p:pic>
      <p:sp>
        <p:nvSpPr>
          <p:cNvPr id="15" name="7 Dikdörtgen"/>
          <p:cNvSpPr>
            <a:spLocks noChangeArrowheads="1"/>
          </p:cNvSpPr>
          <p:nvPr/>
        </p:nvSpPr>
        <p:spPr bwMode="auto">
          <a:xfrm>
            <a:off x="0" y="0"/>
            <a:ext cx="48670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OPTIONS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35396427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15" name="14 Grup"/>
          <p:cNvGrpSpPr/>
          <p:nvPr/>
        </p:nvGrpSpPr>
        <p:grpSpPr>
          <a:xfrm>
            <a:off x="827584" y="764704"/>
            <a:ext cx="7488832" cy="5328592"/>
            <a:chOff x="1043608" y="764704"/>
            <a:chExt cx="7488832" cy="5328592"/>
          </a:xfrm>
        </p:grpSpPr>
        <p:sp>
          <p:nvSpPr>
            <p:cNvPr id="5126" name="39 Metin kutusu"/>
            <p:cNvSpPr txBox="1">
              <a:spLocks noChangeArrowheads="1"/>
            </p:cNvSpPr>
            <p:nvPr/>
          </p:nvSpPr>
          <p:spPr bwMode="auto">
            <a:xfrm>
              <a:off x="1763688" y="3068960"/>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FOOT&amp;BALL</a:t>
              </a:r>
              <a:endParaRPr lang="tr-TR" dirty="0"/>
            </a:p>
          </p:txBody>
        </p:sp>
        <p:sp>
          <p:nvSpPr>
            <p:cNvPr id="5127" name="40 Metin kutusu"/>
            <p:cNvSpPr txBox="1">
              <a:spLocks noChangeArrowheads="1"/>
            </p:cNvSpPr>
            <p:nvPr/>
          </p:nvSpPr>
          <p:spPr bwMode="auto">
            <a:xfrm>
              <a:off x="1524169" y="5723964"/>
              <a:ext cx="2471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WATER TRANSPORT</a:t>
              </a:r>
              <a:endParaRPr lang="tr-TR" dirty="0"/>
            </a:p>
          </p:txBody>
        </p:sp>
        <p:sp>
          <p:nvSpPr>
            <p:cNvPr id="5130" name="43 Metin kutusu"/>
            <p:cNvSpPr txBox="1">
              <a:spLocks noChangeArrowheads="1"/>
            </p:cNvSpPr>
            <p:nvPr/>
          </p:nvSpPr>
          <p:spPr bwMode="auto">
            <a:xfrm>
              <a:off x="6012160" y="3068960"/>
              <a:ext cx="1390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ONE FOOT</a:t>
              </a:r>
              <a:endParaRPr lang="tr-TR" dirty="0"/>
            </a:p>
          </p:txBody>
        </p:sp>
        <p:pic>
          <p:nvPicPr>
            <p:cNvPr id="1026" name="Picture 2" descr="C:\Users\TOSHIBA\Desktop\_DSC9166.jpg"/>
            <p:cNvPicPr>
              <a:picLocks noChangeAspect="1" noChangeArrowheads="1"/>
            </p:cNvPicPr>
            <p:nvPr/>
          </p:nvPicPr>
          <p:blipFill>
            <a:blip r:embed="rId4" cstate="print"/>
            <a:srcRect/>
            <a:stretch>
              <a:fillRect/>
            </a:stretch>
          </p:blipFill>
          <p:spPr bwMode="auto">
            <a:xfrm>
              <a:off x="1043608" y="764704"/>
              <a:ext cx="3528392" cy="2304256"/>
            </a:xfrm>
            <a:prstGeom prst="rect">
              <a:avLst/>
            </a:prstGeom>
            <a:noFill/>
          </p:spPr>
        </p:pic>
        <p:pic>
          <p:nvPicPr>
            <p:cNvPr id="1027" name="Picture 3" descr="C:\Users\TOSHIBA\Desktop\_DSC9206.jpg"/>
            <p:cNvPicPr>
              <a:picLocks noChangeAspect="1" noChangeArrowheads="1"/>
            </p:cNvPicPr>
            <p:nvPr/>
          </p:nvPicPr>
          <p:blipFill>
            <a:blip r:embed="rId5" cstate="print"/>
            <a:srcRect/>
            <a:stretch>
              <a:fillRect/>
            </a:stretch>
          </p:blipFill>
          <p:spPr bwMode="auto">
            <a:xfrm>
              <a:off x="4932040" y="764704"/>
              <a:ext cx="3600400" cy="2304256"/>
            </a:xfrm>
            <a:prstGeom prst="rect">
              <a:avLst/>
            </a:prstGeom>
            <a:noFill/>
          </p:spPr>
        </p:pic>
        <p:pic>
          <p:nvPicPr>
            <p:cNvPr id="19" name="Picture 2" descr="C:\Users\TOSHIBA\Desktop\POZİTİF OUTDOOR\FOTOĞRAFLAR\MARCA EVENT&amp;ABBOTT- TAKIMOYUNLARI  (12.09.2012)\küçük.jpg"/>
            <p:cNvPicPr>
              <a:picLocks noChangeAspect="1" noChangeArrowheads="1"/>
            </p:cNvPicPr>
            <p:nvPr/>
          </p:nvPicPr>
          <p:blipFill>
            <a:blip r:embed="rId6" cstate="print"/>
            <a:srcRect/>
            <a:stretch>
              <a:fillRect/>
            </a:stretch>
          </p:blipFill>
          <p:spPr bwMode="auto">
            <a:xfrm>
              <a:off x="1043608" y="3429000"/>
              <a:ext cx="3528392" cy="2304256"/>
            </a:xfrm>
            <a:prstGeom prst="rect">
              <a:avLst/>
            </a:prstGeom>
            <a:noFill/>
          </p:spPr>
        </p:pic>
        <p:sp>
          <p:nvSpPr>
            <p:cNvPr id="20" name="42 Metin kutusu"/>
            <p:cNvSpPr txBox="1">
              <a:spLocks noChangeArrowheads="1"/>
            </p:cNvSpPr>
            <p:nvPr/>
          </p:nvSpPr>
          <p:spPr bwMode="auto">
            <a:xfrm>
              <a:off x="6012160" y="5723964"/>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CLOTH BALL</a:t>
              </a:r>
              <a:endParaRPr lang="tr-TR" dirty="0"/>
            </a:p>
          </p:txBody>
        </p:sp>
        <p:pic>
          <p:nvPicPr>
            <p:cNvPr id="23"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29000"/>
              <a:ext cx="3528392" cy="2304256"/>
            </a:xfrm>
            <a:prstGeom prst="rect">
              <a:avLst/>
            </a:prstGeom>
          </p:spPr>
        </p:pic>
      </p:grpSp>
      <p:sp>
        <p:nvSpPr>
          <p:cNvPr id="14" name="7 Dikdörtgen"/>
          <p:cNvSpPr>
            <a:spLocks noChangeArrowheads="1"/>
          </p:cNvSpPr>
          <p:nvPr/>
        </p:nvSpPr>
        <p:spPr bwMode="auto">
          <a:xfrm>
            <a:off x="0" y="0"/>
            <a:ext cx="48670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OPTIONS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grpSp>
        <p:nvGrpSpPr>
          <p:cNvPr id="13" name="12 Grup"/>
          <p:cNvGrpSpPr/>
          <p:nvPr/>
        </p:nvGrpSpPr>
        <p:grpSpPr>
          <a:xfrm>
            <a:off x="899592" y="836712"/>
            <a:ext cx="7416824" cy="5256584"/>
            <a:chOff x="1043608" y="836712"/>
            <a:chExt cx="7416824" cy="5256584"/>
          </a:xfrm>
        </p:grpSpPr>
        <p:sp>
          <p:nvSpPr>
            <p:cNvPr id="19" name="42 Metin kutusu"/>
            <p:cNvSpPr txBox="1">
              <a:spLocks noChangeArrowheads="1"/>
            </p:cNvSpPr>
            <p:nvPr/>
          </p:nvSpPr>
          <p:spPr bwMode="auto">
            <a:xfrm>
              <a:off x="6037135" y="5446965"/>
              <a:ext cx="1404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TRIATLON</a:t>
              </a:r>
              <a:endParaRPr lang="tr-TR" dirty="0"/>
            </a:p>
          </p:txBody>
        </p:sp>
        <p:sp>
          <p:nvSpPr>
            <p:cNvPr id="21" name="42 Metin kutusu"/>
            <p:cNvSpPr txBox="1">
              <a:spLocks noChangeArrowheads="1"/>
            </p:cNvSpPr>
            <p:nvPr/>
          </p:nvSpPr>
          <p:spPr bwMode="auto">
            <a:xfrm>
              <a:off x="5734865" y="3015763"/>
              <a:ext cx="222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BALANCE BIKE</a:t>
              </a:r>
              <a:endParaRPr lang="tr-TR" dirty="0"/>
            </a:p>
          </p:txBody>
        </p:sp>
        <p:sp>
          <p:nvSpPr>
            <p:cNvPr id="16" name="42 Metin kutusu"/>
            <p:cNvSpPr txBox="1">
              <a:spLocks noChangeArrowheads="1"/>
            </p:cNvSpPr>
            <p:nvPr/>
          </p:nvSpPr>
          <p:spPr bwMode="auto">
            <a:xfrm>
              <a:off x="1547664" y="5691827"/>
              <a:ext cx="2534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PULLING THE ROOP</a:t>
              </a:r>
              <a:endParaRPr lang="tr-TR" dirty="0"/>
            </a:p>
          </p:txBody>
        </p:sp>
        <p:sp>
          <p:nvSpPr>
            <p:cNvPr id="24" name="42 Metin kutusu"/>
            <p:cNvSpPr txBox="1">
              <a:spLocks noChangeArrowheads="1"/>
            </p:cNvSpPr>
            <p:nvPr/>
          </p:nvSpPr>
          <p:spPr bwMode="auto">
            <a:xfrm>
              <a:off x="1619672" y="306896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BALANCE BRIDGE</a:t>
              </a:r>
              <a:endParaRPr lang="tr-T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9" y="836712"/>
              <a:ext cx="3528392" cy="2205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836712"/>
              <a:ext cx="2916323" cy="218724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3429000"/>
              <a:ext cx="3528392" cy="22322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429000"/>
              <a:ext cx="3528392" cy="2232247"/>
            </a:xfrm>
            <a:prstGeom prst="rect">
              <a:avLst/>
            </a:prstGeom>
          </p:spPr>
        </p:pic>
      </p:grpSp>
      <p:pic>
        <p:nvPicPr>
          <p:cNvPr id="1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5" name="7 Dikdörtgen"/>
          <p:cNvSpPr>
            <a:spLocks noChangeArrowheads="1"/>
          </p:cNvSpPr>
          <p:nvPr/>
        </p:nvSpPr>
        <p:spPr bwMode="auto">
          <a:xfrm>
            <a:off x="0" y="0"/>
            <a:ext cx="48670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OPTIONS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13037466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16" name="15 Grup"/>
          <p:cNvGrpSpPr/>
          <p:nvPr/>
        </p:nvGrpSpPr>
        <p:grpSpPr>
          <a:xfrm>
            <a:off x="791580" y="796062"/>
            <a:ext cx="7560840" cy="5265876"/>
            <a:chOff x="971600" y="836712"/>
            <a:chExt cx="7560840" cy="5265876"/>
          </a:xfrm>
        </p:grpSpPr>
        <p:sp>
          <p:nvSpPr>
            <p:cNvPr id="19" name="42 Metin kutusu"/>
            <p:cNvSpPr txBox="1">
              <a:spLocks noChangeArrowheads="1"/>
            </p:cNvSpPr>
            <p:nvPr/>
          </p:nvSpPr>
          <p:spPr bwMode="auto">
            <a:xfrm>
              <a:off x="6156176" y="5723964"/>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TAXI</a:t>
              </a:r>
              <a:endParaRPr lang="tr-TR" dirty="0"/>
            </a:p>
          </p:txBody>
        </p:sp>
        <p:sp>
          <p:nvSpPr>
            <p:cNvPr id="21" name="42 Metin kutusu"/>
            <p:cNvSpPr txBox="1">
              <a:spLocks noChangeArrowheads="1"/>
            </p:cNvSpPr>
            <p:nvPr/>
          </p:nvSpPr>
          <p:spPr bwMode="auto">
            <a:xfrm>
              <a:off x="2339752" y="3068960"/>
              <a:ext cx="1548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BRIDGE</a:t>
              </a:r>
              <a:endParaRPr lang="tr-TR"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836712"/>
              <a:ext cx="3600400" cy="2232248"/>
            </a:xfrm>
            <a:prstGeom prst="rect">
              <a:avLst/>
            </a:prstGeom>
          </p:spPr>
        </p:pic>
        <p:pic>
          <p:nvPicPr>
            <p:cNvPr id="15" name="Picture 3" descr="C:\POZİTİF OUTDOOR\AKTİVİTE ARAŞTIRMA\TEAM BUILDING\takım oyunları\images.jpg"/>
            <p:cNvPicPr>
              <a:picLocks noChangeAspect="1" noChangeArrowheads="1"/>
            </p:cNvPicPr>
            <p:nvPr/>
          </p:nvPicPr>
          <p:blipFill>
            <a:blip r:embed="rId5" cstate="print"/>
            <a:srcRect/>
            <a:stretch>
              <a:fillRect/>
            </a:stretch>
          </p:blipFill>
          <p:spPr bwMode="auto">
            <a:xfrm>
              <a:off x="4932040" y="836712"/>
              <a:ext cx="3600400" cy="2232248"/>
            </a:xfrm>
            <a:prstGeom prst="rect">
              <a:avLst/>
            </a:prstGeom>
            <a:noFill/>
          </p:spPr>
        </p:pic>
        <p:sp>
          <p:nvSpPr>
            <p:cNvPr id="17" name="44 Metin kutusu"/>
            <p:cNvSpPr txBox="1">
              <a:spLocks noChangeArrowheads="1"/>
            </p:cNvSpPr>
            <p:nvPr/>
          </p:nvSpPr>
          <p:spPr bwMode="auto">
            <a:xfrm>
              <a:off x="5364088" y="3059668"/>
              <a:ext cx="2219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BALL TRANSPORT</a:t>
              </a:r>
              <a:endParaRPr lang="tr-TR" dirty="0"/>
            </a:p>
          </p:txBody>
        </p:sp>
        <p:sp>
          <p:nvSpPr>
            <p:cNvPr id="18" name="40 Metin kutusu"/>
            <p:cNvSpPr txBox="1">
              <a:spLocks noChangeArrowheads="1"/>
            </p:cNvSpPr>
            <p:nvPr/>
          </p:nvSpPr>
          <p:spPr bwMode="auto">
            <a:xfrm>
              <a:off x="1655676" y="5733256"/>
              <a:ext cx="2322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ENERGY CHANNEL</a:t>
              </a:r>
              <a:endParaRPr lang="tr-TR" dirty="0"/>
            </a:p>
          </p:txBody>
        </p:sp>
        <p:pic>
          <p:nvPicPr>
            <p:cNvPr id="23" name="Picture 6" descr="E:\POZİTİF OUTDOOR\AKTİVİTE FOTO VE VİDEOLAR\TEZ TUR INFO 2011 AMARA DOLCE VITA\tez tur mice resim BURÇİN\DSC_06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429000"/>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29000"/>
              <a:ext cx="3600400" cy="2232248"/>
            </a:xfrm>
            <a:prstGeom prst="rect">
              <a:avLst/>
            </a:prstGeom>
          </p:spPr>
        </p:pic>
      </p:grpSp>
      <p:sp>
        <p:nvSpPr>
          <p:cNvPr id="20" name="7 Dikdörtgen"/>
          <p:cNvSpPr>
            <a:spLocks noChangeArrowheads="1"/>
          </p:cNvSpPr>
          <p:nvPr/>
        </p:nvSpPr>
        <p:spPr bwMode="auto">
          <a:xfrm>
            <a:off x="0" y="0"/>
            <a:ext cx="48670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OPTIONS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OLYMPIC GAMES</a:t>
            </a:r>
            <a:endParaRPr lang="tr-TR" dirty="0"/>
          </a:p>
        </p:txBody>
      </p:sp>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70189" y="1844824"/>
            <a:ext cx="3226453" cy="2419840"/>
          </a:xfrm>
          <a:prstGeom prst="rect">
            <a:avLst/>
          </a:prstGeom>
          <a:noFill/>
        </p:spPr>
      </p:pic>
      <p:sp>
        <p:nvSpPr>
          <p:cNvPr id="22" name="44 Metin kutusu"/>
          <p:cNvSpPr txBox="1">
            <a:spLocks noChangeArrowheads="1"/>
          </p:cNvSpPr>
          <p:nvPr/>
        </p:nvSpPr>
        <p:spPr bwMode="auto">
          <a:xfrm>
            <a:off x="3347864" y="4653136"/>
            <a:ext cx="1830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kern="1200" dirty="0" smtClean="0"/>
              <a:t>STICKY PANTS</a:t>
            </a:r>
            <a:endParaRPr lang="tr-TR" kern="1200" dirty="0"/>
          </a:p>
        </p:txBody>
      </p:sp>
      <p:sp>
        <p:nvSpPr>
          <p:cNvPr id="7" name="7 Dikdörtgen"/>
          <p:cNvSpPr>
            <a:spLocks noChangeArrowheads="1"/>
          </p:cNvSpPr>
          <p:nvPr/>
        </p:nvSpPr>
        <p:spPr bwMode="auto">
          <a:xfrm>
            <a:off x="0" y="0"/>
            <a:ext cx="486703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OLYMPIC GAMES- GAMES OPTIONS</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spTree>
    <p:extLst>
      <p:ext uri="{BB962C8B-B14F-4D97-AF65-F5344CB8AC3E}">
        <p14:creationId xmlns:p14="http://schemas.microsoft.com/office/powerpoint/2010/main" val="907972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5313</TotalTime>
  <Words>2277</Words>
  <Application>Microsoft Macintosh PowerPoint</Application>
  <PresentationFormat>On-screen Show (4:3)</PresentationFormat>
  <Paragraphs>464</Paragraphs>
  <Slides>42</Slides>
  <Notes>26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Yasin Aygündüz</cp:lastModifiedBy>
  <cp:revision>272</cp:revision>
  <dcterms:modified xsi:type="dcterms:W3CDTF">2015-07-31T10:58:26Z</dcterms:modified>
</cp:coreProperties>
</file>