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39" r:id="rId3"/>
    <p:sldId id="273" r:id="rId4"/>
    <p:sldId id="289" r:id="rId5"/>
    <p:sldId id="326" r:id="rId6"/>
    <p:sldId id="315" r:id="rId7"/>
    <p:sldId id="327" r:id="rId8"/>
    <p:sldId id="325" r:id="rId9"/>
    <p:sldId id="344" r:id="rId10"/>
    <p:sldId id="307" r:id="rId11"/>
    <p:sldId id="296" r:id="rId12"/>
    <p:sldId id="298" r:id="rId13"/>
    <p:sldId id="299" r:id="rId14"/>
    <p:sldId id="300" r:id="rId15"/>
    <p:sldId id="302" r:id="rId16"/>
    <p:sldId id="303" r:id="rId17"/>
    <p:sldId id="304" r:id="rId18"/>
    <p:sldId id="311" r:id="rId19"/>
    <p:sldId id="312" r:id="rId20"/>
    <p:sldId id="316" r:id="rId21"/>
    <p:sldId id="317" r:id="rId22"/>
    <p:sldId id="318" r:id="rId23"/>
    <p:sldId id="319" r:id="rId24"/>
    <p:sldId id="320" r:id="rId25"/>
    <p:sldId id="321" r:id="rId26"/>
    <p:sldId id="328" r:id="rId27"/>
    <p:sldId id="329" r:id="rId28"/>
    <p:sldId id="330" r:id="rId29"/>
    <p:sldId id="331" r:id="rId30"/>
    <p:sldId id="332" r:id="rId31"/>
    <p:sldId id="333" r:id="rId32"/>
    <p:sldId id="334" r:id="rId33"/>
    <p:sldId id="335" r:id="rId34"/>
    <p:sldId id="336" r:id="rId35"/>
    <p:sldId id="346" r:id="rId36"/>
    <p:sldId id="281" r:id="rId37"/>
    <p:sldId id="323" r:id="rId38"/>
    <p:sldId id="324" r:id="rId39"/>
    <p:sldId id="347" r:id="rId40"/>
    <p:sldId id="342" r:id="rId41"/>
    <p:sldId id="340" r:id="rId42"/>
    <p:sldId id="341" r:id="rId4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24" autoAdjust="0"/>
  </p:normalViewPr>
  <p:slideViewPr>
    <p:cSldViewPr>
      <p:cViewPr varScale="1">
        <p:scale>
          <a:sx n="96" d="100"/>
          <a:sy n="96" d="100"/>
        </p:scale>
        <p:origin x="-13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08381-6650-4727-915D-83A439DB7C92}"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tr-TR"/>
        </a:p>
      </dgm:t>
    </dgm:pt>
    <dgm:pt modelId="{B53FBAD6-FC00-4A32-9AAC-EFA4D1209B58}">
      <dgm:prSet phldrT="[Metin]"/>
      <dgm:spPr/>
      <dgm:t>
        <a:bodyPr/>
        <a:lstStyle/>
        <a:p>
          <a:r>
            <a:rPr lang="tr-TR" dirty="0" smtClean="0"/>
            <a:t>A OYUNU İSTASYONU</a:t>
          </a:r>
          <a:endParaRPr lang="tr-TR" dirty="0"/>
        </a:p>
      </dgm:t>
    </dgm:pt>
    <dgm:pt modelId="{B3A1072C-07D8-473C-A8CF-8F65FFA87A2B}" type="parTrans" cxnId="{0188A546-F161-4D14-A020-6E76CD415473}">
      <dgm:prSet/>
      <dgm:spPr/>
      <dgm:t>
        <a:bodyPr/>
        <a:lstStyle/>
        <a:p>
          <a:endParaRPr lang="tr-TR"/>
        </a:p>
      </dgm:t>
    </dgm:pt>
    <dgm:pt modelId="{2D34DF46-98F4-4010-B399-FD0AB9F00502}" type="sibTrans" cxnId="{0188A546-F161-4D14-A020-6E76CD415473}">
      <dgm:prSet/>
      <dgm:spPr/>
      <dgm:t>
        <a:bodyPr/>
        <a:lstStyle/>
        <a:p>
          <a:endParaRPr lang="tr-TR"/>
        </a:p>
      </dgm:t>
    </dgm:pt>
    <dgm:pt modelId="{FE265C7A-01F3-4CE7-9B1C-F17155F48136}">
      <dgm:prSet phldrT="[Metin]"/>
      <dgm:spPr/>
      <dgm:t>
        <a:bodyPr/>
        <a:lstStyle/>
        <a:p>
          <a:r>
            <a:rPr lang="tr-TR" dirty="0" smtClean="0"/>
            <a:t>C OYUNU İSTASYONU</a:t>
          </a:r>
          <a:endParaRPr lang="tr-TR" dirty="0"/>
        </a:p>
      </dgm:t>
    </dgm:pt>
    <dgm:pt modelId="{44E98B1C-C151-4539-82A4-D2F85A83BA5D}" type="parTrans" cxnId="{549C504D-54F3-4D72-8822-54314160A865}">
      <dgm:prSet/>
      <dgm:spPr/>
      <dgm:t>
        <a:bodyPr/>
        <a:lstStyle/>
        <a:p>
          <a:endParaRPr lang="tr-TR"/>
        </a:p>
      </dgm:t>
    </dgm:pt>
    <dgm:pt modelId="{84911F11-A622-4572-B35B-8492F27EE0C5}" type="sibTrans" cxnId="{549C504D-54F3-4D72-8822-54314160A865}">
      <dgm:prSet/>
      <dgm:spPr/>
      <dgm:t>
        <a:bodyPr/>
        <a:lstStyle/>
        <a:p>
          <a:endParaRPr lang="tr-TR"/>
        </a:p>
      </dgm:t>
    </dgm:pt>
    <dgm:pt modelId="{E9EF276F-E606-4F29-B9B1-1486AC8BC1E9}">
      <dgm:prSet phldrT="[Metin]"/>
      <dgm:spPr/>
      <dgm:t>
        <a:bodyPr/>
        <a:lstStyle/>
        <a:p>
          <a:r>
            <a:rPr lang="tr-TR" dirty="0" smtClean="0"/>
            <a:t>D OYUNU İSTASYONU</a:t>
          </a:r>
          <a:endParaRPr lang="tr-TR" dirty="0"/>
        </a:p>
      </dgm:t>
    </dgm:pt>
    <dgm:pt modelId="{54CA1C77-71C8-4C9F-A270-E698CD4DDD80}" type="parTrans" cxnId="{A3C0DCFE-8198-4530-A244-84ADA416A543}">
      <dgm:prSet/>
      <dgm:spPr/>
      <dgm:t>
        <a:bodyPr/>
        <a:lstStyle/>
        <a:p>
          <a:endParaRPr lang="tr-TR"/>
        </a:p>
      </dgm:t>
    </dgm:pt>
    <dgm:pt modelId="{842E037E-3F7C-4004-9CD0-CF694188BC8F}" type="sibTrans" cxnId="{A3C0DCFE-8198-4530-A244-84ADA416A543}">
      <dgm:prSet/>
      <dgm:spPr/>
      <dgm:t>
        <a:bodyPr/>
        <a:lstStyle/>
        <a:p>
          <a:endParaRPr lang="tr-TR"/>
        </a:p>
      </dgm:t>
    </dgm:pt>
    <dgm:pt modelId="{ABD20EE6-3ECD-4AB2-B61E-521144DBCEAD}">
      <dgm:prSet phldrT="[Metin]"/>
      <dgm:spPr/>
      <dgm:t>
        <a:bodyPr/>
        <a:lstStyle/>
        <a:p>
          <a:r>
            <a:rPr lang="tr-TR" dirty="0" smtClean="0"/>
            <a:t>E OYUNU İSTASYONU</a:t>
          </a:r>
          <a:endParaRPr lang="tr-TR" dirty="0"/>
        </a:p>
      </dgm:t>
    </dgm:pt>
    <dgm:pt modelId="{6974547B-24A6-4B73-AB25-8A5B7AD44769}" type="parTrans" cxnId="{02F3B53A-5018-4498-8EF1-DB1875F0AA50}">
      <dgm:prSet/>
      <dgm:spPr/>
      <dgm:t>
        <a:bodyPr/>
        <a:lstStyle/>
        <a:p>
          <a:endParaRPr lang="tr-TR"/>
        </a:p>
      </dgm:t>
    </dgm:pt>
    <dgm:pt modelId="{D31168B9-8228-4D8C-B0FA-D4511BB56AB3}" type="sibTrans" cxnId="{02F3B53A-5018-4498-8EF1-DB1875F0AA50}">
      <dgm:prSet/>
      <dgm:spPr/>
      <dgm:t>
        <a:bodyPr/>
        <a:lstStyle/>
        <a:p>
          <a:endParaRPr lang="tr-TR"/>
        </a:p>
      </dgm:t>
    </dgm:pt>
    <dgm:pt modelId="{0DB4CB12-CF44-42CB-9AD2-426F676A5FD3}">
      <dgm:prSet phldrT="[Metin]"/>
      <dgm:spPr/>
      <dgm:t>
        <a:bodyPr/>
        <a:lstStyle/>
        <a:p>
          <a:r>
            <a:rPr lang="tr-TR" dirty="0" smtClean="0"/>
            <a:t>F OYUNU İSTASYONU</a:t>
          </a:r>
          <a:endParaRPr lang="tr-TR" dirty="0"/>
        </a:p>
      </dgm:t>
    </dgm:pt>
    <dgm:pt modelId="{CAEC6449-559E-449A-AA5A-B8270698ED42}" type="parTrans" cxnId="{2A3156B1-C6E5-43E2-AEBC-4A3D46F9F03E}">
      <dgm:prSet/>
      <dgm:spPr/>
      <dgm:t>
        <a:bodyPr/>
        <a:lstStyle/>
        <a:p>
          <a:endParaRPr lang="tr-TR"/>
        </a:p>
      </dgm:t>
    </dgm:pt>
    <dgm:pt modelId="{87F5117B-0AAA-4484-ABEC-3FE246010E00}" type="sibTrans" cxnId="{2A3156B1-C6E5-43E2-AEBC-4A3D46F9F03E}">
      <dgm:prSet/>
      <dgm:spPr/>
      <dgm:t>
        <a:bodyPr/>
        <a:lstStyle/>
        <a:p>
          <a:endParaRPr lang="tr-TR"/>
        </a:p>
      </dgm:t>
    </dgm:pt>
    <dgm:pt modelId="{A5AC0BD8-98F7-4A42-A088-FD251E4BCD8F}">
      <dgm:prSet/>
      <dgm:spPr/>
      <dgm:t>
        <a:bodyPr/>
        <a:lstStyle/>
        <a:p>
          <a:r>
            <a:rPr lang="tr-TR" dirty="0" smtClean="0"/>
            <a:t>B OYUNU İSTASYONU</a:t>
          </a:r>
          <a:endParaRPr lang="tr-TR" dirty="0"/>
        </a:p>
      </dgm:t>
    </dgm:pt>
    <dgm:pt modelId="{5F260CA3-2EC8-4E70-A6C7-40B5B1356921}" type="parTrans" cxnId="{93FE5251-63B9-4CD5-AFE5-7B5D40B3BE87}">
      <dgm:prSet/>
      <dgm:spPr/>
      <dgm:t>
        <a:bodyPr/>
        <a:lstStyle/>
        <a:p>
          <a:endParaRPr lang="tr-TR"/>
        </a:p>
      </dgm:t>
    </dgm:pt>
    <dgm:pt modelId="{54E157CB-04D8-4A85-AA52-A8F0C492DE6D}" type="sibTrans" cxnId="{93FE5251-63B9-4CD5-AFE5-7B5D40B3BE87}">
      <dgm:prSet/>
      <dgm:spPr/>
      <dgm:t>
        <a:bodyPr/>
        <a:lstStyle/>
        <a:p>
          <a:endParaRPr lang="tr-TR"/>
        </a:p>
      </dgm:t>
    </dgm:pt>
    <dgm:pt modelId="{4CBB96D2-32B7-47CB-B3F9-22067FAEA358}" type="pres">
      <dgm:prSet presAssocID="{DA708381-6650-4727-915D-83A439DB7C92}" presName="cycle" presStyleCnt="0">
        <dgm:presLayoutVars>
          <dgm:dir/>
          <dgm:resizeHandles val="exact"/>
        </dgm:presLayoutVars>
      </dgm:prSet>
      <dgm:spPr/>
      <dgm:t>
        <a:bodyPr/>
        <a:lstStyle/>
        <a:p>
          <a:endParaRPr lang="tr-TR"/>
        </a:p>
      </dgm:t>
    </dgm:pt>
    <dgm:pt modelId="{82DE0882-E860-4653-92B0-758267D74C06}" type="pres">
      <dgm:prSet presAssocID="{B53FBAD6-FC00-4A32-9AAC-EFA4D1209B58}" presName="node" presStyleLbl="node1" presStyleIdx="0" presStyleCnt="6">
        <dgm:presLayoutVars>
          <dgm:bulletEnabled val="1"/>
        </dgm:presLayoutVars>
      </dgm:prSet>
      <dgm:spPr/>
      <dgm:t>
        <a:bodyPr/>
        <a:lstStyle/>
        <a:p>
          <a:endParaRPr lang="tr-TR"/>
        </a:p>
      </dgm:t>
    </dgm:pt>
    <dgm:pt modelId="{A8C7C361-FE97-420B-B2E9-9016307E0033}" type="pres">
      <dgm:prSet presAssocID="{2D34DF46-98F4-4010-B399-FD0AB9F00502}" presName="sibTrans" presStyleLbl="sibTrans2D1" presStyleIdx="0" presStyleCnt="6"/>
      <dgm:spPr/>
      <dgm:t>
        <a:bodyPr/>
        <a:lstStyle/>
        <a:p>
          <a:endParaRPr lang="tr-TR"/>
        </a:p>
      </dgm:t>
    </dgm:pt>
    <dgm:pt modelId="{592661C7-EDD3-4590-9053-E90FA14B0906}" type="pres">
      <dgm:prSet presAssocID="{2D34DF46-98F4-4010-B399-FD0AB9F00502}" presName="connectorText" presStyleLbl="sibTrans2D1" presStyleIdx="0" presStyleCnt="6"/>
      <dgm:spPr/>
      <dgm:t>
        <a:bodyPr/>
        <a:lstStyle/>
        <a:p>
          <a:endParaRPr lang="tr-TR"/>
        </a:p>
      </dgm:t>
    </dgm:pt>
    <dgm:pt modelId="{819DA9E4-206D-4257-BC87-1CDE25284484}" type="pres">
      <dgm:prSet presAssocID="{A5AC0BD8-98F7-4A42-A088-FD251E4BCD8F}" presName="node" presStyleLbl="node1" presStyleIdx="1" presStyleCnt="6">
        <dgm:presLayoutVars>
          <dgm:bulletEnabled val="1"/>
        </dgm:presLayoutVars>
      </dgm:prSet>
      <dgm:spPr/>
      <dgm:t>
        <a:bodyPr/>
        <a:lstStyle/>
        <a:p>
          <a:endParaRPr lang="tr-TR"/>
        </a:p>
      </dgm:t>
    </dgm:pt>
    <dgm:pt modelId="{823E0F9F-4C7D-4BB1-8D16-D270AA1F655E}" type="pres">
      <dgm:prSet presAssocID="{54E157CB-04D8-4A85-AA52-A8F0C492DE6D}" presName="sibTrans" presStyleLbl="sibTrans2D1" presStyleIdx="1" presStyleCnt="6"/>
      <dgm:spPr/>
      <dgm:t>
        <a:bodyPr/>
        <a:lstStyle/>
        <a:p>
          <a:endParaRPr lang="tr-TR"/>
        </a:p>
      </dgm:t>
    </dgm:pt>
    <dgm:pt modelId="{84A2BA8B-9F7D-41EA-BA4B-B7891721503C}" type="pres">
      <dgm:prSet presAssocID="{54E157CB-04D8-4A85-AA52-A8F0C492DE6D}" presName="connectorText" presStyleLbl="sibTrans2D1" presStyleIdx="1" presStyleCnt="6"/>
      <dgm:spPr/>
      <dgm:t>
        <a:bodyPr/>
        <a:lstStyle/>
        <a:p>
          <a:endParaRPr lang="tr-TR"/>
        </a:p>
      </dgm:t>
    </dgm:pt>
    <dgm:pt modelId="{0190BB32-F24E-4854-9F46-41AC580EC1F0}" type="pres">
      <dgm:prSet presAssocID="{FE265C7A-01F3-4CE7-9B1C-F17155F48136}" presName="node" presStyleLbl="node1" presStyleIdx="2" presStyleCnt="6">
        <dgm:presLayoutVars>
          <dgm:bulletEnabled val="1"/>
        </dgm:presLayoutVars>
      </dgm:prSet>
      <dgm:spPr/>
      <dgm:t>
        <a:bodyPr/>
        <a:lstStyle/>
        <a:p>
          <a:endParaRPr lang="tr-TR"/>
        </a:p>
      </dgm:t>
    </dgm:pt>
    <dgm:pt modelId="{CDC71234-392E-4B1F-9CC6-BE61032FFD3E}" type="pres">
      <dgm:prSet presAssocID="{84911F11-A622-4572-B35B-8492F27EE0C5}" presName="sibTrans" presStyleLbl="sibTrans2D1" presStyleIdx="2" presStyleCnt="6"/>
      <dgm:spPr/>
      <dgm:t>
        <a:bodyPr/>
        <a:lstStyle/>
        <a:p>
          <a:endParaRPr lang="tr-TR"/>
        </a:p>
      </dgm:t>
    </dgm:pt>
    <dgm:pt modelId="{41A9A259-01BD-4BFB-BF6F-913E6D1984C8}" type="pres">
      <dgm:prSet presAssocID="{84911F11-A622-4572-B35B-8492F27EE0C5}" presName="connectorText" presStyleLbl="sibTrans2D1" presStyleIdx="2" presStyleCnt="6"/>
      <dgm:spPr/>
      <dgm:t>
        <a:bodyPr/>
        <a:lstStyle/>
        <a:p>
          <a:endParaRPr lang="tr-TR"/>
        </a:p>
      </dgm:t>
    </dgm:pt>
    <dgm:pt modelId="{FA8DE3F1-06A8-4767-8BE7-882026C07C27}" type="pres">
      <dgm:prSet presAssocID="{E9EF276F-E606-4F29-B9B1-1486AC8BC1E9}" presName="node" presStyleLbl="node1" presStyleIdx="3" presStyleCnt="6">
        <dgm:presLayoutVars>
          <dgm:bulletEnabled val="1"/>
        </dgm:presLayoutVars>
      </dgm:prSet>
      <dgm:spPr/>
      <dgm:t>
        <a:bodyPr/>
        <a:lstStyle/>
        <a:p>
          <a:endParaRPr lang="tr-TR"/>
        </a:p>
      </dgm:t>
    </dgm:pt>
    <dgm:pt modelId="{18F9380B-4388-4841-8B4C-F0DE7E9E0B3D}" type="pres">
      <dgm:prSet presAssocID="{842E037E-3F7C-4004-9CD0-CF694188BC8F}" presName="sibTrans" presStyleLbl="sibTrans2D1" presStyleIdx="3" presStyleCnt="6"/>
      <dgm:spPr/>
      <dgm:t>
        <a:bodyPr/>
        <a:lstStyle/>
        <a:p>
          <a:endParaRPr lang="tr-TR"/>
        </a:p>
      </dgm:t>
    </dgm:pt>
    <dgm:pt modelId="{7EE43152-A0EB-4C98-A284-B44651773240}" type="pres">
      <dgm:prSet presAssocID="{842E037E-3F7C-4004-9CD0-CF694188BC8F}" presName="connectorText" presStyleLbl="sibTrans2D1" presStyleIdx="3" presStyleCnt="6"/>
      <dgm:spPr/>
      <dgm:t>
        <a:bodyPr/>
        <a:lstStyle/>
        <a:p>
          <a:endParaRPr lang="tr-TR"/>
        </a:p>
      </dgm:t>
    </dgm:pt>
    <dgm:pt modelId="{9339BF9B-D098-4CC3-A939-1A95ADBD21D2}" type="pres">
      <dgm:prSet presAssocID="{ABD20EE6-3ECD-4AB2-B61E-521144DBCEAD}" presName="node" presStyleLbl="node1" presStyleIdx="4" presStyleCnt="6">
        <dgm:presLayoutVars>
          <dgm:bulletEnabled val="1"/>
        </dgm:presLayoutVars>
      </dgm:prSet>
      <dgm:spPr/>
      <dgm:t>
        <a:bodyPr/>
        <a:lstStyle/>
        <a:p>
          <a:endParaRPr lang="tr-TR"/>
        </a:p>
      </dgm:t>
    </dgm:pt>
    <dgm:pt modelId="{A10504AB-6822-49BF-823A-3BC0ECEFF4E0}" type="pres">
      <dgm:prSet presAssocID="{D31168B9-8228-4D8C-B0FA-D4511BB56AB3}" presName="sibTrans" presStyleLbl="sibTrans2D1" presStyleIdx="4" presStyleCnt="6"/>
      <dgm:spPr/>
      <dgm:t>
        <a:bodyPr/>
        <a:lstStyle/>
        <a:p>
          <a:endParaRPr lang="tr-TR"/>
        </a:p>
      </dgm:t>
    </dgm:pt>
    <dgm:pt modelId="{9A4031DC-392F-4C67-BC7D-C98AB2C7D8BC}" type="pres">
      <dgm:prSet presAssocID="{D31168B9-8228-4D8C-B0FA-D4511BB56AB3}" presName="connectorText" presStyleLbl="sibTrans2D1" presStyleIdx="4" presStyleCnt="6"/>
      <dgm:spPr/>
      <dgm:t>
        <a:bodyPr/>
        <a:lstStyle/>
        <a:p>
          <a:endParaRPr lang="tr-TR"/>
        </a:p>
      </dgm:t>
    </dgm:pt>
    <dgm:pt modelId="{0FE99D1C-EF8E-4B2A-A502-8F3B4AACB163}" type="pres">
      <dgm:prSet presAssocID="{0DB4CB12-CF44-42CB-9AD2-426F676A5FD3}" presName="node" presStyleLbl="node1" presStyleIdx="5" presStyleCnt="6">
        <dgm:presLayoutVars>
          <dgm:bulletEnabled val="1"/>
        </dgm:presLayoutVars>
      </dgm:prSet>
      <dgm:spPr/>
      <dgm:t>
        <a:bodyPr/>
        <a:lstStyle/>
        <a:p>
          <a:endParaRPr lang="tr-TR"/>
        </a:p>
      </dgm:t>
    </dgm:pt>
    <dgm:pt modelId="{F1543C5F-1C35-4A1E-8B5A-9829B3C45409}" type="pres">
      <dgm:prSet presAssocID="{87F5117B-0AAA-4484-ABEC-3FE246010E00}" presName="sibTrans" presStyleLbl="sibTrans2D1" presStyleIdx="5" presStyleCnt="6"/>
      <dgm:spPr/>
      <dgm:t>
        <a:bodyPr/>
        <a:lstStyle/>
        <a:p>
          <a:endParaRPr lang="tr-TR"/>
        </a:p>
      </dgm:t>
    </dgm:pt>
    <dgm:pt modelId="{8EEAD3F9-ADFD-47B0-80F5-E0A6CE943A73}" type="pres">
      <dgm:prSet presAssocID="{87F5117B-0AAA-4484-ABEC-3FE246010E00}" presName="connectorText" presStyleLbl="sibTrans2D1" presStyleIdx="5" presStyleCnt="6"/>
      <dgm:spPr/>
      <dgm:t>
        <a:bodyPr/>
        <a:lstStyle/>
        <a:p>
          <a:endParaRPr lang="tr-TR"/>
        </a:p>
      </dgm:t>
    </dgm:pt>
  </dgm:ptLst>
  <dgm:cxnLst>
    <dgm:cxn modelId="{605D22E3-A01B-4B20-9343-CB964978FBAF}" type="presOf" srcId="{54E157CB-04D8-4A85-AA52-A8F0C492DE6D}" destId="{84A2BA8B-9F7D-41EA-BA4B-B7891721503C}" srcOrd="1" destOrd="0" presId="urn:microsoft.com/office/officeart/2005/8/layout/cycle2"/>
    <dgm:cxn modelId="{643C8F5E-5F75-4206-B9EB-FDA582419C9C}" type="presOf" srcId="{87F5117B-0AAA-4484-ABEC-3FE246010E00}" destId="{F1543C5F-1C35-4A1E-8B5A-9829B3C45409}" srcOrd="0" destOrd="0" presId="urn:microsoft.com/office/officeart/2005/8/layout/cycle2"/>
    <dgm:cxn modelId="{F07B1C3E-CEC3-4500-8093-EA398AE37E94}" type="presOf" srcId="{2D34DF46-98F4-4010-B399-FD0AB9F00502}" destId="{592661C7-EDD3-4590-9053-E90FA14B0906}" srcOrd="1" destOrd="0" presId="urn:microsoft.com/office/officeart/2005/8/layout/cycle2"/>
    <dgm:cxn modelId="{36953A90-C414-4D01-8592-0D8063A45071}" type="presOf" srcId="{DA708381-6650-4727-915D-83A439DB7C92}" destId="{4CBB96D2-32B7-47CB-B3F9-22067FAEA358}" srcOrd="0" destOrd="0" presId="urn:microsoft.com/office/officeart/2005/8/layout/cycle2"/>
    <dgm:cxn modelId="{5382E5D9-142B-48D1-9163-C26932F7FA7A}" type="presOf" srcId="{84911F11-A622-4572-B35B-8492F27EE0C5}" destId="{41A9A259-01BD-4BFB-BF6F-913E6D1984C8}" srcOrd="1" destOrd="0" presId="urn:microsoft.com/office/officeart/2005/8/layout/cycle2"/>
    <dgm:cxn modelId="{549C504D-54F3-4D72-8822-54314160A865}" srcId="{DA708381-6650-4727-915D-83A439DB7C92}" destId="{FE265C7A-01F3-4CE7-9B1C-F17155F48136}" srcOrd="2" destOrd="0" parTransId="{44E98B1C-C151-4539-82A4-D2F85A83BA5D}" sibTransId="{84911F11-A622-4572-B35B-8492F27EE0C5}"/>
    <dgm:cxn modelId="{C620BDD0-2728-490E-8F4E-A8FAA9D231AE}" type="presOf" srcId="{D31168B9-8228-4D8C-B0FA-D4511BB56AB3}" destId="{A10504AB-6822-49BF-823A-3BC0ECEFF4E0}" srcOrd="0" destOrd="0" presId="urn:microsoft.com/office/officeart/2005/8/layout/cycle2"/>
    <dgm:cxn modelId="{0E692DA6-BF51-44C4-BCFF-B8E498F852AB}" type="presOf" srcId="{ABD20EE6-3ECD-4AB2-B61E-521144DBCEAD}" destId="{9339BF9B-D098-4CC3-A939-1A95ADBD21D2}" srcOrd="0" destOrd="0" presId="urn:microsoft.com/office/officeart/2005/8/layout/cycle2"/>
    <dgm:cxn modelId="{02F3B53A-5018-4498-8EF1-DB1875F0AA50}" srcId="{DA708381-6650-4727-915D-83A439DB7C92}" destId="{ABD20EE6-3ECD-4AB2-B61E-521144DBCEAD}" srcOrd="4" destOrd="0" parTransId="{6974547B-24A6-4B73-AB25-8A5B7AD44769}" sibTransId="{D31168B9-8228-4D8C-B0FA-D4511BB56AB3}"/>
    <dgm:cxn modelId="{93FE5251-63B9-4CD5-AFE5-7B5D40B3BE87}" srcId="{DA708381-6650-4727-915D-83A439DB7C92}" destId="{A5AC0BD8-98F7-4A42-A088-FD251E4BCD8F}" srcOrd="1" destOrd="0" parTransId="{5F260CA3-2EC8-4E70-A6C7-40B5B1356921}" sibTransId="{54E157CB-04D8-4A85-AA52-A8F0C492DE6D}"/>
    <dgm:cxn modelId="{F7B5333F-4C3C-4B2D-859A-71E1BE4E3A94}" type="presOf" srcId="{D31168B9-8228-4D8C-B0FA-D4511BB56AB3}" destId="{9A4031DC-392F-4C67-BC7D-C98AB2C7D8BC}" srcOrd="1" destOrd="0" presId="urn:microsoft.com/office/officeart/2005/8/layout/cycle2"/>
    <dgm:cxn modelId="{2A3156B1-C6E5-43E2-AEBC-4A3D46F9F03E}" srcId="{DA708381-6650-4727-915D-83A439DB7C92}" destId="{0DB4CB12-CF44-42CB-9AD2-426F676A5FD3}" srcOrd="5" destOrd="0" parTransId="{CAEC6449-559E-449A-AA5A-B8270698ED42}" sibTransId="{87F5117B-0AAA-4484-ABEC-3FE246010E00}"/>
    <dgm:cxn modelId="{18774B94-871E-4A8F-B36C-C35A5FC0AD0C}" type="presOf" srcId="{0DB4CB12-CF44-42CB-9AD2-426F676A5FD3}" destId="{0FE99D1C-EF8E-4B2A-A502-8F3B4AACB163}" srcOrd="0" destOrd="0" presId="urn:microsoft.com/office/officeart/2005/8/layout/cycle2"/>
    <dgm:cxn modelId="{ECA0E5A4-4309-47DB-BB7B-CC7CF676815B}" type="presOf" srcId="{842E037E-3F7C-4004-9CD0-CF694188BC8F}" destId="{7EE43152-A0EB-4C98-A284-B44651773240}" srcOrd="1" destOrd="0" presId="urn:microsoft.com/office/officeart/2005/8/layout/cycle2"/>
    <dgm:cxn modelId="{E2E376E3-0960-481F-91C5-D42EA2726E87}" type="presOf" srcId="{87F5117B-0AAA-4484-ABEC-3FE246010E00}" destId="{8EEAD3F9-ADFD-47B0-80F5-E0A6CE943A73}" srcOrd="1" destOrd="0" presId="urn:microsoft.com/office/officeart/2005/8/layout/cycle2"/>
    <dgm:cxn modelId="{69EB2AFA-A173-4BBA-808B-A243B8D2B557}" type="presOf" srcId="{B53FBAD6-FC00-4A32-9AAC-EFA4D1209B58}" destId="{82DE0882-E860-4653-92B0-758267D74C06}" srcOrd="0" destOrd="0" presId="urn:microsoft.com/office/officeart/2005/8/layout/cycle2"/>
    <dgm:cxn modelId="{5D12D703-E2C3-417C-B8FA-5CCFB0452255}" type="presOf" srcId="{E9EF276F-E606-4F29-B9B1-1486AC8BC1E9}" destId="{FA8DE3F1-06A8-4767-8BE7-882026C07C27}" srcOrd="0" destOrd="0" presId="urn:microsoft.com/office/officeart/2005/8/layout/cycle2"/>
    <dgm:cxn modelId="{A3C0DCFE-8198-4530-A244-84ADA416A543}" srcId="{DA708381-6650-4727-915D-83A439DB7C92}" destId="{E9EF276F-E606-4F29-B9B1-1486AC8BC1E9}" srcOrd="3" destOrd="0" parTransId="{54CA1C77-71C8-4C9F-A270-E698CD4DDD80}" sibTransId="{842E037E-3F7C-4004-9CD0-CF694188BC8F}"/>
    <dgm:cxn modelId="{9A9AA706-CFBE-42F1-9645-42C19E0153AD}" type="presOf" srcId="{84911F11-A622-4572-B35B-8492F27EE0C5}" destId="{CDC71234-392E-4B1F-9CC6-BE61032FFD3E}" srcOrd="0" destOrd="0" presId="urn:microsoft.com/office/officeart/2005/8/layout/cycle2"/>
    <dgm:cxn modelId="{DCDC8525-90E4-4699-A732-1B3AEEEFF297}" type="presOf" srcId="{842E037E-3F7C-4004-9CD0-CF694188BC8F}" destId="{18F9380B-4388-4841-8B4C-F0DE7E9E0B3D}" srcOrd="0" destOrd="0" presId="urn:microsoft.com/office/officeart/2005/8/layout/cycle2"/>
    <dgm:cxn modelId="{88F22337-9FE5-4121-A92C-D860EFFCAAE2}" type="presOf" srcId="{A5AC0BD8-98F7-4A42-A088-FD251E4BCD8F}" destId="{819DA9E4-206D-4257-BC87-1CDE25284484}" srcOrd="0" destOrd="0" presId="urn:microsoft.com/office/officeart/2005/8/layout/cycle2"/>
    <dgm:cxn modelId="{0188A546-F161-4D14-A020-6E76CD415473}" srcId="{DA708381-6650-4727-915D-83A439DB7C92}" destId="{B53FBAD6-FC00-4A32-9AAC-EFA4D1209B58}" srcOrd="0" destOrd="0" parTransId="{B3A1072C-07D8-473C-A8CF-8F65FFA87A2B}" sibTransId="{2D34DF46-98F4-4010-B399-FD0AB9F00502}"/>
    <dgm:cxn modelId="{D5F3EEEE-83F1-4847-AF3D-2F0EB15125AF}" type="presOf" srcId="{54E157CB-04D8-4A85-AA52-A8F0C492DE6D}" destId="{823E0F9F-4C7D-4BB1-8D16-D270AA1F655E}" srcOrd="0" destOrd="0" presId="urn:microsoft.com/office/officeart/2005/8/layout/cycle2"/>
    <dgm:cxn modelId="{FDC03D3C-B70B-48EF-97F4-8D1380BD2BEA}" type="presOf" srcId="{FE265C7A-01F3-4CE7-9B1C-F17155F48136}" destId="{0190BB32-F24E-4854-9F46-41AC580EC1F0}" srcOrd="0" destOrd="0" presId="urn:microsoft.com/office/officeart/2005/8/layout/cycle2"/>
    <dgm:cxn modelId="{A834E378-A87E-49ED-871C-E5CBCA9926CC}" type="presOf" srcId="{2D34DF46-98F4-4010-B399-FD0AB9F00502}" destId="{A8C7C361-FE97-420B-B2E9-9016307E0033}" srcOrd="0" destOrd="0" presId="urn:microsoft.com/office/officeart/2005/8/layout/cycle2"/>
    <dgm:cxn modelId="{C12267B5-438B-4601-B649-2CCA833D026A}" type="presParOf" srcId="{4CBB96D2-32B7-47CB-B3F9-22067FAEA358}" destId="{82DE0882-E860-4653-92B0-758267D74C06}" srcOrd="0" destOrd="0" presId="urn:microsoft.com/office/officeart/2005/8/layout/cycle2"/>
    <dgm:cxn modelId="{4BE19B11-5402-40AA-8602-18C61F0A4CE7}" type="presParOf" srcId="{4CBB96D2-32B7-47CB-B3F9-22067FAEA358}" destId="{A8C7C361-FE97-420B-B2E9-9016307E0033}" srcOrd="1" destOrd="0" presId="urn:microsoft.com/office/officeart/2005/8/layout/cycle2"/>
    <dgm:cxn modelId="{80ECEB2A-57B4-4367-BCB8-5B084D705D7A}" type="presParOf" srcId="{A8C7C361-FE97-420B-B2E9-9016307E0033}" destId="{592661C7-EDD3-4590-9053-E90FA14B0906}" srcOrd="0" destOrd="0" presId="urn:microsoft.com/office/officeart/2005/8/layout/cycle2"/>
    <dgm:cxn modelId="{7263D757-E229-46D6-9A9D-2D041056A047}" type="presParOf" srcId="{4CBB96D2-32B7-47CB-B3F9-22067FAEA358}" destId="{819DA9E4-206D-4257-BC87-1CDE25284484}" srcOrd="2" destOrd="0" presId="urn:microsoft.com/office/officeart/2005/8/layout/cycle2"/>
    <dgm:cxn modelId="{CAF71CF9-34EC-4A45-9420-C246486AD7E3}" type="presParOf" srcId="{4CBB96D2-32B7-47CB-B3F9-22067FAEA358}" destId="{823E0F9F-4C7D-4BB1-8D16-D270AA1F655E}" srcOrd="3" destOrd="0" presId="urn:microsoft.com/office/officeart/2005/8/layout/cycle2"/>
    <dgm:cxn modelId="{13DC961C-4CDF-49D2-8871-4332C57E4960}" type="presParOf" srcId="{823E0F9F-4C7D-4BB1-8D16-D270AA1F655E}" destId="{84A2BA8B-9F7D-41EA-BA4B-B7891721503C}" srcOrd="0" destOrd="0" presId="urn:microsoft.com/office/officeart/2005/8/layout/cycle2"/>
    <dgm:cxn modelId="{2A1A71FE-ECB6-42C9-9664-3623C5B814E9}" type="presParOf" srcId="{4CBB96D2-32B7-47CB-B3F9-22067FAEA358}" destId="{0190BB32-F24E-4854-9F46-41AC580EC1F0}" srcOrd="4" destOrd="0" presId="urn:microsoft.com/office/officeart/2005/8/layout/cycle2"/>
    <dgm:cxn modelId="{93AA0422-1F54-44E7-8DCD-CD40A5C1C66A}" type="presParOf" srcId="{4CBB96D2-32B7-47CB-B3F9-22067FAEA358}" destId="{CDC71234-392E-4B1F-9CC6-BE61032FFD3E}" srcOrd="5" destOrd="0" presId="urn:microsoft.com/office/officeart/2005/8/layout/cycle2"/>
    <dgm:cxn modelId="{1CCE652F-6CFD-4C23-84DD-811A5E1B2D44}" type="presParOf" srcId="{CDC71234-392E-4B1F-9CC6-BE61032FFD3E}" destId="{41A9A259-01BD-4BFB-BF6F-913E6D1984C8}" srcOrd="0" destOrd="0" presId="urn:microsoft.com/office/officeart/2005/8/layout/cycle2"/>
    <dgm:cxn modelId="{5BD9D4EE-D1B9-4570-A18B-283E100AB6A3}" type="presParOf" srcId="{4CBB96D2-32B7-47CB-B3F9-22067FAEA358}" destId="{FA8DE3F1-06A8-4767-8BE7-882026C07C27}" srcOrd="6" destOrd="0" presId="urn:microsoft.com/office/officeart/2005/8/layout/cycle2"/>
    <dgm:cxn modelId="{7690E5A8-D418-453D-814F-11DA1EF9500A}" type="presParOf" srcId="{4CBB96D2-32B7-47CB-B3F9-22067FAEA358}" destId="{18F9380B-4388-4841-8B4C-F0DE7E9E0B3D}" srcOrd="7" destOrd="0" presId="urn:microsoft.com/office/officeart/2005/8/layout/cycle2"/>
    <dgm:cxn modelId="{F328C987-92E7-4EB5-815C-D15A9C1964D1}" type="presParOf" srcId="{18F9380B-4388-4841-8B4C-F0DE7E9E0B3D}" destId="{7EE43152-A0EB-4C98-A284-B44651773240}" srcOrd="0" destOrd="0" presId="urn:microsoft.com/office/officeart/2005/8/layout/cycle2"/>
    <dgm:cxn modelId="{DBDFFFFE-C433-47E5-A5FD-40D36CC284D8}" type="presParOf" srcId="{4CBB96D2-32B7-47CB-B3F9-22067FAEA358}" destId="{9339BF9B-D098-4CC3-A939-1A95ADBD21D2}" srcOrd="8" destOrd="0" presId="urn:microsoft.com/office/officeart/2005/8/layout/cycle2"/>
    <dgm:cxn modelId="{01AC0DC8-B531-4E36-A4F3-8BA398A04B69}" type="presParOf" srcId="{4CBB96D2-32B7-47CB-B3F9-22067FAEA358}" destId="{A10504AB-6822-49BF-823A-3BC0ECEFF4E0}" srcOrd="9" destOrd="0" presId="urn:microsoft.com/office/officeart/2005/8/layout/cycle2"/>
    <dgm:cxn modelId="{2D68665A-57A1-4E05-B879-EB3499A01B8F}" type="presParOf" srcId="{A10504AB-6822-49BF-823A-3BC0ECEFF4E0}" destId="{9A4031DC-392F-4C67-BC7D-C98AB2C7D8BC}" srcOrd="0" destOrd="0" presId="urn:microsoft.com/office/officeart/2005/8/layout/cycle2"/>
    <dgm:cxn modelId="{F211FF69-2877-4F58-8D9D-CFDFDA9BA5D3}" type="presParOf" srcId="{4CBB96D2-32B7-47CB-B3F9-22067FAEA358}" destId="{0FE99D1C-EF8E-4B2A-A502-8F3B4AACB163}" srcOrd="10" destOrd="0" presId="urn:microsoft.com/office/officeart/2005/8/layout/cycle2"/>
    <dgm:cxn modelId="{79843CC3-CD13-4405-B8CE-86BC566C1C12}" type="presParOf" srcId="{4CBB96D2-32B7-47CB-B3F9-22067FAEA358}" destId="{F1543C5F-1C35-4A1E-8B5A-9829B3C45409}" srcOrd="11" destOrd="0" presId="urn:microsoft.com/office/officeart/2005/8/layout/cycle2"/>
    <dgm:cxn modelId="{D9316B12-38D9-4BEB-8A04-84405AAC6FCA}" type="presParOf" srcId="{F1543C5F-1C35-4A1E-8B5A-9829B3C45409}" destId="{8EEAD3F9-ADFD-47B0-80F5-E0A6CE943A7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E0882-E860-4653-92B0-758267D74C06}">
      <dsp:nvSpPr>
        <dsp:cNvPr id="0" name=""/>
        <dsp:cNvSpPr/>
      </dsp:nvSpPr>
      <dsp:spPr>
        <a:xfrm>
          <a:off x="2540496" y="474"/>
          <a:ext cx="1015007" cy="101500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kern="1200" dirty="0" smtClean="0"/>
            <a:t>A OYUNU İSTASYONU</a:t>
          </a:r>
          <a:endParaRPr lang="tr-TR" sz="1100" kern="1200" dirty="0"/>
        </a:p>
      </dsp:txBody>
      <dsp:txXfrm>
        <a:off x="2689140" y="149118"/>
        <a:ext cx="717719" cy="717719"/>
      </dsp:txXfrm>
    </dsp:sp>
    <dsp:sp modelId="{A8C7C361-FE97-420B-B2E9-9016307E0033}">
      <dsp:nvSpPr>
        <dsp:cNvPr id="0" name=""/>
        <dsp:cNvSpPr/>
      </dsp:nvSpPr>
      <dsp:spPr>
        <a:xfrm rot="1800000">
          <a:off x="3566419" y="713883"/>
          <a:ext cx="269777" cy="3425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p>
      </dsp:txBody>
      <dsp:txXfrm>
        <a:off x="3571840" y="762163"/>
        <a:ext cx="188844" cy="205539"/>
      </dsp:txXfrm>
    </dsp:sp>
    <dsp:sp modelId="{819DA9E4-206D-4257-BC87-1CDE25284484}">
      <dsp:nvSpPr>
        <dsp:cNvPr id="0" name=""/>
        <dsp:cNvSpPr/>
      </dsp:nvSpPr>
      <dsp:spPr>
        <a:xfrm>
          <a:off x="3860337" y="762485"/>
          <a:ext cx="1015007" cy="101500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kern="1200" dirty="0" smtClean="0"/>
            <a:t>B OYUNU İSTASYONU</a:t>
          </a:r>
          <a:endParaRPr lang="tr-TR" sz="1100" kern="1200" dirty="0"/>
        </a:p>
      </dsp:txBody>
      <dsp:txXfrm>
        <a:off x="4008981" y="911129"/>
        <a:ext cx="717719" cy="717719"/>
      </dsp:txXfrm>
    </dsp:sp>
    <dsp:sp modelId="{823E0F9F-4C7D-4BB1-8D16-D270AA1F655E}">
      <dsp:nvSpPr>
        <dsp:cNvPr id="0" name=""/>
        <dsp:cNvSpPr/>
      </dsp:nvSpPr>
      <dsp:spPr>
        <a:xfrm rot="5400000">
          <a:off x="4232953" y="1853082"/>
          <a:ext cx="269777" cy="3425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p>
      </dsp:txBody>
      <dsp:txXfrm>
        <a:off x="4273420" y="1881129"/>
        <a:ext cx="188844" cy="205539"/>
      </dsp:txXfrm>
    </dsp:sp>
    <dsp:sp modelId="{0190BB32-F24E-4854-9F46-41AC580EC1F0}">
      <dsp:nvSpPr>
        <dsp:cNvPr id="0" name=""/>
        <dsp:cNvSpPr/>
      </dsp:nvSpPr>
      <dsp:spPr>
        <a:xfrm>
          <a:off x="3860337" y="2286507"/>
          <a:ext cx="1015007" cy="101500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kern="1200" dirty="0" smtClean="0"/>
            <a:t>C OYUNU İSTASYONU</a:t>
          </a:r>
          <a:endParaRPr lang="tr-TR" sz="1100" kern="1200" dirty="0"/>
        </a:p>
      </dsp:txBody>
      <dsp:txXfrm>
        <a:off x="4008981" y="2435151"/>
        <a:ext cx="717719" cy="717719"/>
      </dsp:txXfrm>
    </dsp:sp>
    <dsp:sp modelId="{CDC71234-392E-4B1F-9CC6-BE61032FFD3E}">
      <dsp:nvSpPr>
        <dsp:cNvPr id="0" name=""/>
        <dsp:cNvSpPr/>
      </dsp:nvSpPr>
      <dsp:spPr>
        <a:xfrm rot="9000000">
          <a:off x="3579644" y="2999916"/>
          <a:ext cx="269777" cy="3425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p>
      </dsp:txBody>
      <dsp:txXfrm rot="10800000">
        <a:off x="3655156" y="3048196"/>
        <a:ext cx="188844" cy="205539"/>
      </dsp:txXfrm>
    </dsp:sp>
    <dsp:sp modelId="{FA8DE3F1-06A8-4767-8BE7-882026C07C27}">
      <dsp:nvSpPr>
        <dsp:cNvPr id="0" name=""/>
        <dsp:cNvSpPr/>
      </dsp:nvSpPr>
      <dsp:spPr>
        <a:xfrm>
          <a:off x="2540496" y="3048518"/>
          <a:ext cx="1015007" cy="101500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kern="1200" dirty="0" smtClean="0"/>
            <a:t>D OYUNU İSTASYONU</a:t>
          </a:r>
          <a:endParaRPr lang="tr-TR" sz="1100" kern="1200" dirty="0"/>
        </a:p>
      </dsp:txBody>
      <dsp:txXfrm>
        <a:off x="2689140" y="3197162"/>
        <a:ext cx="717719" cy="717719"/>
      </dsp:txXfrm>
    </dsp:sp>
    <dsp:sp modelId="{18F9380B-4388-4841-8B4C-F0DE7E9E0B3D}">
      <dsp:nvSpPr>
        <dsp:cNvPr id="0" name=""/>
        <dsp:cNvSpPr/>
      </dsp:nvSpPr>
      <dsp:spPr>
        <a:xfrm rot="12600000">
          <a:off x="2259802" y="3007551"/>
          <a:ext cx="269777" cy="3425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p>
      </dsp:txBody>
      <dsp:txXfrm rot="10800000">
        <a:off x="2335314" y="3096297"/>
        <a:ext cx="188844" cy="205539"/>
      </dsp:txXfrm>
    </dsp:sp>
    <dsp:sp modelId="{9339BF9B-D098-4CC3-A939-1A95ADBD21D2}">
      <dsp:nvSpPr>
        <dsp:cNvPr id="0" name=""/>
        <dsp:cNvSpPr/>
      </dsp:nvSpPr>
      <dsp:spPr>
        <a:xfrm>
          <a:off x="1220654" y="2286507"/>
          <a:ext cx="1015007" cy="101500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kern="1200" dirty="0" smtClean="0"/>
            <a:t>E OYUNU İSTASYONU</a:t>
          </a:r>
          <a:endParaRPr lang="tr-TR" sz="1100" kern="1200" dirty="0"/>
        </a:p>
      </dsp:txBody>
      <dsp:txXfrm>
        <a:off x="1369298" y="2435151"/>
        <a:ext cx="717719" cy="717719"/>
      </dsp:txXfrm>
    </dsp:sp>
    <dsp:sp modelId="{A10504AB-6822-49BF-823A-3BC0ECEFF4E0}">
      <dsp:nvSpPr>
        <dsp:cNvPr id="0" name=""/>
        <dsp:cNvSpPr/>
      </dsp:nvSpPr>
      <dsp:spPr>
        <a:xfrm rot="16200000">
          <a:off x="1593269" y="1868352"/>
          <a:ext cx="269777" cy="34256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p>
      </dsp:txBody>
      <dsp:txXfrm>
        <a:off x="1633736" y="1977332"/>
        <a:ext cx="188844" cy="205539"/>
      </dsp:txXfrm>
    </dsp:sp>
    <dsp:sp modelId="{0FE99D1C-EF8E-4B2A-A502-8F3B4AACB163}">
      <dsp:nvSpPr>
        <dsp:cNvPr id="0" name=""/>
        <dsp:cNvSpPr/>
      </dsp:nvSpPr>
      <dsp:spPr>
        <a:xfrm>
          <a:off x="1220654" y="762485"/>
          <a:ext cx="1015007" cy="101500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kern="1200" dirty="0" smtClean="0"/>
            <a:t>F OYUNU İSTASYONU</a:t>
          </a:r>
          <a:endParaRPr lang="tr-TR" sz="1100" kern="1200" dirty="0"/>
        </a:p>
      </dsp:txBody>
      <dsp:txXfrm>
        <a:off x="1369298" y="911129"/>
        <a:ext cx="717719" cy="717719"/>
      </dsp:txXfrm>
    </dsp:sp>
    <dsp:sp modelId="{F1543C5F-1C35-4A1E-8B5A-9829B3C45409}">
      <dsp:nvSpPr>
        <dsp:cNvPr id="0" name=""/>
        <dsp:cNvSpPr/>
      </dsp:nvSpPr>
      <dsp:spPr>
        <a:xfrm rot="19800000">
          <a:off x="2246578" y="721518"/>
          <a:ext cx="269777" cy="3425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p>
      </dsp:txBody>
      <dsp:txXfrm>
        <a:off x="2251999" y="810264"/>
        <a:ext cx="188844" cy="2055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9A4E08B-C029-4E78-B1A1-244C48858657}" type="datetimeFigureOut">
              <a:rPr lang="tr-TR"/>
              <a:pPr>
                <a:defRPr/>
              </a:pPr>
              <a:t>31.07.2015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6169BFC-5638-4E92-B9CB-91FEA23F6D29}" type="slidenum">
              <a:rPr lang="tr-TR"/>
              <a:pPr>
                <a:defRPr/>
              </a:pPr>
              <a:t>‹#›</a:t>
            </a:fld>
            <a:endParaRPr lang="tr-TR"/>
          </a:p>
        </p:txBody>
      </p:sp>
    </p:spTree>
    <p:extLst>
      <p:ext uri="{BB962C8B-B14F-4D97-AF65-F5344CB8AC3E}">
        <p14:creationId xmlns:p14="http://schemas.microsoft.com/office/powerpoint/2010/main" val="2632201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84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BDDF8-FAD3-46E6-BEFD-E875F24A6BB6}" type="slidenum">
              <a:rPr lang="tr-TR" smtClean="0"/>
              <a:pPr fontAlgn="base">
                <a:spcBef>
                  <a:spcPct val="0"/>
                </a:spcBef>
                <a:spcAft>
                  <a:spcPct val="0"/>
                </a:spcAft>
                <a:defRPr/>
              </a:pPr>
              <a:t>1</a:t>
            </a:fld>
            <a:endParaRPr lang="tr-TR" smtClean="0"/>
          </a:p>
        </p:txBody>
      </p:sp>
    </p:spTree>
    <p:extLst>
      <p:ext uri="{BB962C8B-B14F-4D97-AF65-F5344CB8AC3E}">
        <p14:creationId xmlns:p14="http://schemas.microsoft.com/office/powerpoint/2010/main" val="3217097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16</a:t>
            </a:fld>
            <a:endParaRPr lang="tr-TR" smtClean="0"/>
          </a:p>
        </p:txBody>
      </p:sp>
    </p:spTree>
    <p:extLst>
      <p:ext uri="{BB962C8B-B14F-4D97-AF65-F5344CB8AC3E}">
        <p14:creationId xmlns:p14="http://schemas.microsoft.com/office/powerpoint/2010/main" val="418179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E72E1-4DD4-4A08-8D46-189A057D1B40}" type="slidenum">
              <a:rPr lang="tr-TR" smtClean="0"/>
              <a:pPr fontAlgn="base">
                <a:spcBef>
                  <a:spcPct val="0"/>
                </a:spcBef>
                <a:spcAft>
                  <a:spcPct val="0"/>
                </a:spcAft>
                <a:defRPr/>
              </a:pPr>
              <a:t>17</a:t>
            </a:fld>
            <a:endParaRPr lang="tr-TR" smtClean="0"/>
          </a:p>
        </p:txBody>
      </p:sp>
    </p:spTree>
    <p:extLst>
      <p:ext uri="{BB962C8B-B14F-4D97-AF65-F5344CB8AC3E}">
        <p14:creationId xmlns:p14="http://schemas.microsoft.com/office/powerpoint/2010/main" val="408042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81431E-723B-4E48-A4A8-12A57B266566}" type="slidenum">
              <a:rPr lang="tr-TR" smtClean="0"/>
              <a:pPr fontAlgn="base">
                <a:spcBef>
                  <a:spcPct val="0"/>
                </a:spcBef>
                <a:spcAft>
                  <a:spcPct val="0"/>
                </a:spcAft>
                <a:defRPr/>
              </a:pPr>
              <a:t>18</a:t>
            </a:fld>
            <a:endParaRPr lang="tr-TR" smtClean="0"/>
          </a:p>
        </p:txBody>
      </p:sp>
    </p:spTree>
    <p:extLst>
      <p:ext uri="{BB962C8B-B14F-4D97-AF65-F5344CB8AC3E}">
        <p14:creationId xmlns:p14="http://schemas.microsoft.com/office/powerpoint/2010/main" val="27629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08CD0-EBF1-4B62-B7D1-13FD6D1F47DE}" type="slidenum">
              <a:rPr lang="tr-TR" smtClean="0"/>
              <a:pPr fontAlgn="base">
                <a:spcBef>
                  <a:spcPct val="0"/>
                </a:spcBef>
                <a:spcAft>
                  <a:spcPct val="0"/>
                </a:spcAft>
                <a:defRPr/>
              </a:pPr>
              <a:t>19</a:t>
            </a:fld>
            <a:endParaRPr lang="tr-TR" smtClean="0"/>
          </a:p>
        </p:txBody>
      </p:sp>
    </p:spTree>
    <p:extLst>
      <p:ext uri="{BB962C8B-B14F-4D97-AF65-F5344CB8AC3E}">
        <p14:creationId xmlns:p14="http://schemas.microsoft.com/office/powerpoint/2010/main" val="2194643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E72E1-4DD4-4A08-8D46-189A057D1B40}" type="slidenum">
              <a:rPr lang="tr-TR" smtClean="0"/>
              <a:pPr fontAlgn="base">
                <a:spcBef>
                  <a:spcPct val="0"/>
                </a:spcBef>
                <a:spcAft>
                  <a:spcPct val="0"/>
                </a:spcAft>
                <a:defRPr/>
              </a:pPr>
              <a:t>20</a:t>
            </a:fld>
            <a:endParaRPr lang="tr-TR" smtClean="0"/>
          </a:p>
        </p:txBody>
      </p:sp>
    </p:spTree>
    <p:extLst>
      <p:ext uri="{BB962C8B-B14F-4D97-AF65-F5344CB8AC3E}">
        <p14:creationId xmlns:p14="http://schemas.microsoft.com/office/powerpoint/2010/main" val="26107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E72E1-4DD4-4A08-8D46-189A057D1B40}" type="slidenum">
              <a:rPr lang="tr-TR" smtClean="0"/>
              <a:pPr fontAlgn="base">
                <a:spcBef>
                  <a:spcPct val="0"/>
                </a:spcBef>
                <a:spcAft>
                  <a:spcPct val="0"/>
                </a:spcAft>
                <a:defRPr/>
              </a:pPr>
              <a:t>21</a:t>
            </a:fld>
            <a:endParaRPr lang="tr-TR" smtClean="0"/>
          </a:p>
        </p:txBody>
      </p:sp>
    </p:spTree>
    <p:extLst>
      <p:ext uri="{BB962C8B-B14F-4D97-AF65-F5344CB8AC3E}">
        <p14:creationId xmlns:p14="http://schemas.microsoft.com/office/powerpoint/2010/main" val="251573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22</a:t>
            </a:fld>
            <a:endParaRPr lang="tr-TR" smtClean="0"/>
          </a:p>
        </p:txBody>
      </p:sp>
    </p:spTree>
    <p:extLst>
      <p:ext uri="{BB962C8B-B14F-4D97-AF65-F5344CB8AC3E}">
        <p14:creationId xmlns:p14="http://schemas.microsoft.com/office/powerpoint/2010/main" val="20923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23</a:t>
            </a:fld>
            <a:endParaRPr lang="tr-TR" smtClean="0"/>
          </a:p>
        </p:txBody>
      </p:sp>
    </p:spTree>
    <p:extLst>
      <p:ext uri="{BB962C8B-B14F-4D97-AF65-F5344CB8AC3E}">
        <p14:creationId xmlns:p14="http://schemas.microsoft.com/office/powerpoint/2010/main" val="280373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24</a:t>
            </a:fld>
            <a:endParaRPr lang="tr-TR" smtClean="0"/>
          </a:p>
        </p:txBody>
      </p:sp>
    </p:spTree>
    <p:extLst>
      <p:ext uri="{BB962C8B-B14F-4D97-AF65-F5344CB8AC3E}">
        <p14:creationId xmlns:p14="http://schemas.microsoft.com/office/powerpoint/2010/main" val="299691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101BA-11D0-4567-8609-CECF2A85FFF2}" type="slidenum">
              <a:rPr lang="tr-TR" smtClean="0"/>
              <a:pPr fontAlgn="base">
                <a:spcBef>
                  <a:spcPct val="0"/>
                </a:spcBef>
                <a:spcAft>
                  <a:spcPct val="0"/>
                </a:spcAft>
                <a:defRPr/>
              </a:pPr>
              <a:t>25</a:t>
            </a:fld>
            <a:endParaRPr lang="tr-TR" smtClean="0"/>
          </a:p>
        </p:txBody>
      </p:sp>
    </p:spTree>
    <p:extLst>
      <p:ext uri="{BB962C8B-B14F-4D97-AF65-F5344CB8AC3E}">
        <p14:creationId xmlns:p14="http://schemas.microsoft.com/office/powerpoint/2010/main" val="70119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66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150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E6C73A-FAAF-4503-95F4-216843A4E667}"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17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174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E82F0D-B10F-4976-9F66-F63106FFE301}" type="slidenum">
              <a:rPr lang="tr-TR" smtClean="0"/>
              <a:pPr fontAlgn="base">
                <a:spcBef>
                  <a:spcPct val="0"/>
                </a:spcBef>
                <a:spcAft>
                  <a:spcPct val="0"/>
                </a:spcAft>
                <a:defRPr/>
              </a:pPr>
              <a:t>36</a:t>
            </a:fld>
            <a:endParaRPr lang="tr-TR" smtClean="0"/>
          </a:p>
        </p:txBody>
      </p:sp>
    </p:spTree>
    <p:extLst>
      <p:ext uri="{BB962C8B-B14F-4D97-AF65-F5344CB8AC3E}">
        <p14:creationId xmlns:p14="http://schemas.microsoft.com/office/powerpoint/2010/main" val="376328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072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BF0B8-9974-4D23-944D-E324F169B3ED}" type="slidenum">
              <a:rPr lang="tr-TR" smtClean="0"/>
              <a:pPr fontAlgn="base">
                <a:spcBef>
                  <a:spcPct val="0"/>
                </a:spcBef>
                <a:spcAft>
                  <a:spcPct val="0"/>
                </a:spcAft>
                <a:defRPr/>
              </a:pPr>
              <a:t>37</a:t>
            </a:fld>
            <a:endParaRPr lang="tr-TR" smtClean="0"/>
          </a:p>
        </p:txBody>
      </p:sp>
    </p:spTree>
    <p:extLst>
      <p:ext uri="{BB962C8B-B14F-4D97-AF65-F5344CB8AC3E}">
        <p14:creationId xmlns:p14="http://schemas.microsoft.com/office/powerpoint/2010/main" val="3338898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072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BF0B8-9974-4D23-944D-E324F169B3ED}" type="slidenum">
              <a:rPr lang="tr-TR" smtClean="0"/>
              <a:pPr fontAlgn="base">
                <a:spcBef>
                  <a:spcPct val="0"/>
                </a:spcBef>
                <a:spcAft>
                  <a:spcPct val="0"/>
                </a:spcAft>
                <a:defRPr/>
              </a:pPr>
              <a:t>38</a:t>
            </a:fld>
            <a:endParaRPr lang="tr-TR" smtClean="0"/>
          </a:p>
        </p:txBody>
      </p:sp>
    </p:spTree>
    <p:extLst>
      <p:ext uri="{BB962C8B-B14F-4D97-AF65-F5344CB8AC3E}">
        <p14:creationId xmlns:p14="http://schemas.microsoft.com/office/powerpoint/2010/main" val="205720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867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5B7C3F-DEAE-49BA-A3D2-3D5C78720410}" type="slidenum">
              <a:rPr lang="tr-TR" smtClean="0"/>
              <a:pPr fontAlgn="base">
                <a:spcBef>
                  <a:spcPct val="0"/>
                </a:spcBef>
                <a:spcAft>
                  <a:spcPct val="0"/>
                </a:spcAft>
                <a:defRPr/>
              </a:pPr>
              <a:t>39</a:t>
            </a:fld>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78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970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45CED-B9A0-4D2B-8216-C4394AA7EC4B}" type="slidenum">
              <a:rPr lang="tr-TR" smtClean="0"/>
              <a:pPr fontAlgn="base">
                <a:spcBef>
                  <a:spcPct val="0"/>
                </a:spcBef>
                <a:spcAft>
                  <a:spcPct val="0"/>
                </a:spcAft>
                <a:defRPr/>
              </a:pPr>
              <a:t>40</a:t>
            </a:fld>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198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379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C1370-1A9B-45CB-A8CC-FDA946553FF3}" type="slidenum">
              <a:rPr lang="tr-TR" smtClean="0"/>
              <a:pPr fontAlgn="base">
                <a:spcBef>
                  <a:spcPct val="0"/>
                </a:spcBef>
                <a:spcAft>
                  <a:spcPct val="0"/>
                </a:spcAft>
                <a:defRPr/>
              </a:pPr>
              <a:t>41</a:t>
            </a:fld>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482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ABEFCC-06F8-48F6-9D51-A49C628C21E9}" type="slidenum">
              <a:rPr lang="tr-TR" smtClean="0"/>
              <a:pPr fontAlgn="base">
                <a:spcBef>
                  <a:spcPct val="0"/>
                </a:spcBef>
                <a:spcAft>
                  <a:spcPct val="0"/>
                </a:spcAft>
                <a:defRPr/>
              </a:pPr>
              <a:t>42</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3</a:t>
            </a:fld>
            <a:endParaRPr lang="tr-TR" smtClean="0"/>
          </a:p>
        </p:txBody>
      </p:sp>
    </p:spTree>
    <p:extLst>
      <p:ext uri="{BB962C8B-B14F-4D97-AF65-F5344CB8AC3E}">
        <p14:creationId xmlns:p14="http://schemas.microsoft.com/office/powerpoint/2010/main" val="71927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4</a:t>
            </a:fld>
            <a:endParaRPr lang="tr-TR" smtClean="0"/>
          </a:p>
        </p:txBody>
      </p:sp>
    </p:spTree>
    <p:extLst>
      <p:ext uri="{BB962C8B-B14F-4D97-AF65-F5344CB8AC3E}">
        <p14:creationId xmlns:p14="http://schemas.microsoft.com/office/powerpoint/2010/main" val="355800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5</a:t>
            </a:fld>
            <a:endParaRPr lang="tr-TR" smtClean="0"/>
          </a:p>
        </p:txBody>
      </p:sp>
    </p:spTree>
    <p:extLst>
      <p:ext uri="{BB962C8B-B14F-4D97-AF65-F5344CB8AC3E}">
        <p14:creationId xmlns:p14="http://schemas.microsoft.com/office/powerpoint/2010/main" val="64301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6</a:t>
            </a:fld>
            <a:endParaRPr lang="tr-TR" smtClean="0"/>
          </a:p>
        </p:txBody>
      </p:sp>
    </p:spTree>
    <p:extLst>
      <p:ext uri="{BB962C8B-B14F-4D97-AF65-F5344CB8AC3E}">
        <p14:creationId xmlns:p14="http://schemas.microsoft.com/office/powerpoint/2010/main" val="175840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7</a:t>
            </a:fld>
            <a:endParaRPr lang="tr-TR" smtClean="0"/>
          </a:p>
        </p:txBody>
      </p:sp>
    </p:spTree>
    <p:extLst>
      <p:ext uri="{BB962C8B-B14F-4D97-AF65-F5344CB8AC3E}">
        <p14:creationId xmlns:p14="http://schemas.microsoft.com/office/powerpoint/2010/main" val="224273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8</a:t>
            </a:fld>
            <a:endParaRPr lang="tr-TR" smtClean="0"/>
          </a:p>
        </p:txBody>
      </p:sp>
    </p:spTree>
    <p:extLst>
      <p:ext uri="{BB962C8B-B14F-4D97-AF65-F5344CB8AC3E}">
        <p14:creationId xmlns:p14="http://schemas.microsoft.com/office/powerpoint/2010/main" val="331107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FFEA5-C629-4EBD-9EB4-A69591F6E145}" type="slidenum">
              <a:rPr lang="tr-TR" smtClean="0"/>
              <a:pPr fontAlgn="base">
                <a:spcBef>
                  <a:spcPct val="0"/>
                </a:spcBef>
                <a:spcAft>
                  <a:spcPct val="0"/>
                </a:spcAft>
                <a:defRPr/>
              </a:pPr>
              <a:t>9</a:t>
            </a:fld>
            <a:endParaRPr lang="tr-TR" smtClean="0"/>
          </a:p>
        </p:txBody>
      </p:sp>
    </p:spTree>
    <p:extLst>
      <p:ext uri="{BB962C8B-B14F-4D97-AF65-F5344CB8AC3E}">
        <p14:creationId xmlns:p14="http://schemas.microsoft.com/office/powerpoint/2010/main" val="331107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1D41B280-E270-41C1-B5C2-1AAB742CF6EC}"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OLİMPİYAT OYUNLARI</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08253A4E-FD23-4844-9E05-6B6DBFD328C9}"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0042C21-37C9-420D-8227-BC8948738A93}"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OLİMPİYAT OYUNLARI</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0A3640F2-2F85-4C26-B94C-A8554A11EC21}"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1038419-17B7-4EE6-A1F8-6D050244C561}"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OLİMPİYAT OYUNLARI</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A5359236-9622-46E4-8948-B7BEB2DDE7C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13C5F64-88A4-4D96-B764-3DAAA944B770}"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OLİMPİYAT OYUNLARI</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A1573FB0-6691-48DA-97FA-B2EC21E7484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84E89EF-3DF4-451F-A02A-294C928D8793}" type="datetime1">
              <a:rPr lang="tr-TR" smtClean="0"/>
              <a:pPr>
                <a:defRPr/>
              </a:pPr>
              <a:t>31.07.2015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OLİMPİYAT OYUNLARI</a:t>
            </a:r>
            <a:endParaRPr lang="tr-TR" dirty="0"/>
          </a:p>
        </p:txBody>
      </p:sp>
      <p:sp>
        <p:nvSpPr>
          <p:cNvPr id="6" name="5 Slayt Numarası Yer Tutucusu"/>
          <p:cNvSpPr>
            <a:spLocks noGrp="1"/>
          </p:cNvSpPr>
          <p:nvPr>
            <p:ph type="sldNum" sz="quarter" idx="12"/>
          </p:nvPr>
        </p:nvSpPr>
        <p:spPr/>
        <p:txBody>
          <a:bodyPr/>
          <a:lstStyle>
            <a:lvl1pPr>
              <a:defRPr/>
            </a:lvl1pPr>
          </a:lstStyle>
          <a:p>
            <a:pPr>
              <a:defRPr/>
            </a:pPr>
            <a:fld id="{7EB25693-B1F4-4DB8-A979-F4B86AD187B9}"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E5B9B13E-F6F2-45A5-95D8-ACED0F3F8DF2}" type="datetime1">
              <a:rPr lang="tr-TR" smtClean="0"/>
              <a:pPr>
                <a:defRPr/>
              </a:pPr>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OLİMPİYAT OYUNLARI</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3F94EA99-1452-46B8-BF28-2222184C59F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CCC63FF-7879-46E2-BF3B-38EA5C087688}" type="datetime1">
              <a:rPr lang="tr-TR" smtClean="0"/>
              <a:pPr>
                <a:defRPr/>
              </a:pPr>
              <a:t>31.07.2015</a:t>
            </a:fld>
            <a:endParaRPr lang="tr-TR"/>
          </a:p>
        </p:txBody>
      </p:sp>
      <p:sp>
        <p:nvSpPr>
          <p:cNvPr id="8" name="4 Altbilgi Yer Tutucusu"/>
          <p:cNvSpPr>
            <a:spLocks noGrp="1"/>
          </p:cNvSpPr>
          <p:nvPr>
            <p:ph type="ftr" sz="quarter" idx="11"/>
          </p:nvPr>
        </p:nvSpPr>
        <p:spPr/>
        <p:txBody>
          <a:bodyPr/>
          <a:lstStyle>
            <a:lvl1pPr>
              <a:defRPr/>
            </a:lvl1pPr>
          </a:lstStyle>
          <a:p>
            <a:pPr>
              <a:defRPr/>
            </a:pPr>
            <a:r>
              <a:rPr lang="tr-TR" smtClean="0"/>
              <a:t>OLİMPİYAT OYUNLARI</a:t>
            </a:r>
            <a:endParaRPr lang="tr-TR" dirty="0"/>
          </a:p>
        </p:txBody>
      </p:sp>
      <p:sp>
        <p:nvSpPr>
          <p:cNvPr id="9" name="5 Slayt Numarası Yer Tutucusu"/>
          <p:cNvSpPr>
            <a:spLocks noGrp="1"/>
          </p:cNvSpPr>
          <p:nvPr>
            <p:ph type="sldNum" sz="quarter" idx="12"/>
          </p:nvPr>
        </p:nvSpPr>
        <p:spPr/>
        <p:txBody>
          <a:bodyPr/>
          <a:lstStyle>
            <a:lvl1pPr>
              <a:defRPr/>
            </a:lvl1pPr>
          </a:lstStyle>
          <a:p>
            <a:pPr>
              <a:defRPr/>
            </a:pPr>
            <a:fld id="{F73E5062-7B13-43F4-BBEA-8A11119C51F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3D4679A4-5D6B-4794-8AB9-CA37EF12304D}" type="datetime1">
              <a:rPr lang="tr-TR" smtClean="0"/>
              <a:pPr>
                <a:defRPr/>
              </a:pPr>
              <a:t>31.07.2015</a:t>
            </a:fld>
            <a:endParaRPr lang="tr-TR"/>
          </a:p>
        </p:txBody>
      </p:sp>
      <p:sp>
        <p:nvSpPr>
          <p:cNvPr id="4" name="4 Altbilgi Yer Tutucusu"/>
          <p:cNvSpPr>
            <a:spLocks noGrp="1"/>
          </p:cNvSpPr>
          <p:nvPr>
            <p:ph type="ftr" sz="quarter" idx="11"/>
          </p:nvPr>
        </p:nvSpPr>
        <p:spPr/>
        <p:txBody>
          <a:bodyPr/>
          <a:lstStyle>
            <a:lvl1pPr>
              <a:defRPr/>
            </a:lvl1pPr>
          </a:lstStyle>
          <a:p>
            <a:pPr>
              <a:defRPr/>
            </a:pPr>
            <a:r>
              <a:rPr lang="tr-TR" smtClean="0"/>
              <a:t>OLİMPİYAT OYUNLARI</a:t>
            </a:r>
            <a:endParaRPr lang="tr-TR" dirty="0"/>
          </a:p>
        </p:txBody>
      </p:sp>
      <p:sp>
        <p:nvSpPr>
          <p:cNvPr id="5" name="5 Slayt Numarası Yer Tutucusu"/>
          <p:cNvSpPr>
            <a:spLocks noGrp="1"/>
          </p:cNvSpPr>
          <p:nvPr>
            <p:ph type="sldNum" sz="quarter" idx="12"/>
          </p:nvPr>
        </p:nvSpPr>
        <p:spPr/>
        <p:txBody>
          <a:bodyPr/>
          <a:lstStyle>
            <a:lvl1pPr>
              <a:defRPr/>
            </a:lvl1pPr>
          </a:lstStyle>
          <a:p>
            <a:pPr>
              <a:defRPr/>
            </a:pPr>
            <a:fld id="{B4982795-7727-4A95-917D-2A4FD80FAE5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6087468-B43A-4CB8-A80C-81B72DD70113}" type="datetime1">
              <a:rPr lang="tr-TR" smtClean="0"/>
              <a:pPr>
                <a:defRPr/>
              </a:pPr>
              <a:t>31.07.2015</a:t>
            </a:fld>
            <a:endParaRPr lang="tr-TR"/>
          </a:p>
        </p:txBody>
      </p:sp>
      <p:sp>
        <p:nvSpPr>
          <p:cNvPr id="3" name="4 Altbilgi Yer Tutucusu"/>
          <p:cNvSpPr>
            <a:spLocks noGrp="1"/>
          </p:cNvSpPr>
          <p:nvPr>
            <p:ph type="ftr" sz="quarter" idx="11"/>
          </p:nvPr>
        </p:nvSpPr>
        <p:spPr/>
        <p:txBody>
          <a:bodyPr/>
          <a:lstStyle>
            <a:lvl1pPr>
              <a:defRPr/>
            </a:lvl1pPr>
          </a:lstStyle>
          <a:p>
            <a:pPr>
              <a:defRPr/>
            </a:pPr>
            <a:r>
              <a:rPr lang="tr-TR" smtClean="0"/>
              <a:t>OLİMPİYAT OYUNLARI</a:t>
            </a:r>
            <a:endParaRPr lang="tr-TR" dirty="0"/>
          </a:p>
        </p:txBody>
      </p:sp>
      <p:sp>
        <p:nvSpPr>
          <p:cNvPr id="4" name="5 Slayt Numarası Yer Tutucusu"/>
          <p:cNvSpPr>
            <a:spLocks noGrp="1"/>
          </p:cNvSpPr>
          <p:nvPr>
            <p:ph type="sldNum" sz="quarter" idx="12"/>
          </p:nvPr>
        </p:nvSpPr>
        <p:spPr/>
        <p:txBody>
          <a:bodyPr/>
          <a:lstStyle>
            <a:lvl1pPr>
              <a:defRPr/>
            </a:lvl1pPr>
          </a:lstStyle>
          <a:p>
            <a:pPr>
              <a:defRPr/>
            </a:pPr>
            <a:fld id="{25C05EE6-5BE0-4DDD-ABBC-747B0D34F0F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9AD956E-DEC4-4C93-8CB4-7A1E0D636FE8}" type="datetime1">
              <a:rPr lang="tr-TR" smtClean="0"/>
              <a:pPr>
                <a:defRPr/>
              </a:pPr>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OLİMPİYAT OYUNLARI</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21F683DB-E54F-48B6-8644-942EA6F597D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5822552-DFC5-4240-A13D-34D6532C0C67}" type="datetime1">
              <a:rPr lang="tr-TR" smtClean="0"/>
              <a:pPr>
                <a:defRPr/>
              </a:pPr>
              <a:t>31.07.2015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OLİMPİYAT OYUNLARI</a:t>
            </a:r>
            <a:endParaRPr lang="tr-TR" dirty="0"/>
          </a:p>
        </p:txBody>
      </p:sp>
      <p:sp>
        <p:nvSpPr>
          <p:cNvPr id="7" name="5 Slayt Numarası Yer Tutucusu"/>
          <p:cNvSpPr>
            <a:spLocks noGrp="1"/>
          </p:cNvSpPr>
          <p:nvPr>
            <p:ph type="sldNum" sz="quarter" idx="12"/>
          </p:nvPr>
        </p:nvSpPr>
        <p:spPr/>
        <p:txBody>
          <a:bodyPr/>
          <a:lstStyle>
            <a:lvl1pPr>
              <a:defRPr/>
            </a:lvl1pPr>
          </a:lstStyle>
          <a:p>
            <a:pPr>
              <a:defRPr/>
            </a:pPr>
            <a:fld id="{FF64D154-75E7-4678-B087-77F4F69330C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A50CC06-BA73-48EE-A705-34AD7B76261C}" type="datetime1">
              <a:rPr lang="tr-TR" smtClean="0"/>
              <a:pPr>
                <a:defRPr/>
              </a:pPr>
              <a:t>31.07.2015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tr-TR" smtClean="0"/>
              <a:t>OLİMPİYAT OYUNLARI</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8170A96-CE00-44EE-9A1D-CE2E8A4A0E6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49.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0.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3.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54.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2.jpeg"/><Relationship Id="rId6" Type="http://schemas.openxmlformats.org/officeDocument/2006/relationships/image" Target="../media/image4.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71.jpeg"/></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7.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78.jpeg"/><Relationship Id="rId5" Type="http://schemas.openxmlformats.org/officeDocument/2006/relationships/image" Target="../media/image79.jpeg"/><Relationship Id="rId6"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80.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0.jpeg"/><Relationship Id="rId5" Type="http://schemas.openxmlformats.org/officeDocument/2006/relationships/image" Target="../media/image9.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7.jpeg"/><Relationship Id="rId5" Type="http://schemas.openxmlformats.org/officeDocument/2006/relationships/image" Target="../media/image8.jpeg"/><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dirty="0" smtClean="0"/>
              <a:t>OLİMPİYAT OYUNLARI</a:t>
            </a:r>
            <a:endParaRPr lang="tr-TR" dirty="0"/>
          </a:p>
        </p:txBody>
      </p:sp>
      <p:sp>
        <p:nvSpPr>
          <p:cNvPr id="23" name="22 Metin kutusu"/>
          <p:cNvSpPr txBox="1"/>
          <p:nvPr/>
        </p:nvSpPr>
        <p:spPr>
          <a:xfrm>
            <a:off x="539552" y="5301208"/>
            <a:ext cx="8137427" cy="1261884"/>
          </a:xfrm>
          <a:prstGeom prst="rect">
            <a:avLst/>
          </a:prstGeom>
          <a:noFill/>
        </p:spPr>
        <p:txBody>
          <a:bodyPr wrap="square" rtlCol="0">
            <a:spAutoFit/>
          </a:bodyPr>
          <a:lstStyle/>
          <a:p>
            <a:pPr algn="ctr"/>
            <a:r>
              <a:rPr lang="tr-TR" sz="4000" b="1" dirty="0" smtClean="0">
                <a:latin typeface="Comic Sans MS" pitchFamily="66" charset="0"/>
              </a:rPr>
              <a:t>  OLİMPİYAT OYUNLARI </a:t>
            </a:r>
          </a:p>
          <a:p>
            <a:pPr algn="ctr"/>
            <a:r>
              <a:rPr lang="tr-TR" sz="3600" b="1" dirty="0" smtClean="0">
                <a:latin typeface="Comic Sans MS" pitchFamily="66" charset="0"/>
              </a:rPr>
              <a:t>2015</a:t>
            </a:r>
            <a:endParaRPr lang="tr-TR" sz="3600" b="1" dirty="0">
              <a:latin typeface="Comic Sans MS" pitchFamily="66" charset="0"/>
            </a:endParaRPr>
          </a:p>
        </p:txBody>
      </p:sp>
      <p:grpSp>
        <p:nvGrpSpPr>
          <p:cNvPr id="26" name="25 Grup"/>
          <p:cNvGrpSpPr/>
          <p:nvPr/>
        </p:nvGrpSpPr>
        <p:grpSpPr>
          <a:xfrm>
            <a:off x="705776" y="113432"/>
            <a:ext cx="7682649" cy="5215169"/>
            <a:chOff x="705776" y="113432"/>
            <a:chExt cx="7682649" cy="5215169"/>
          </a:xfrm>
        </p:grpSpPr>
        <p:pic>
          <p:nvPicPr>
            <p:cNvPr id="1028" name="Picture 4" descr="C:\POZİTİF OUTDOOR\AKTİVİTE FOTO VE VİDEOLAR\SVAH&amp;COMPAREX(09.06.2012)\FOTO\seçilmişler\PİRAMİT\DSC_0123.JPG"/>
            <p:cNvPicPr>
              <a:picLocks noChangeAspect="1" noChangeArrowheads="1"/>
            </p:cNvPicPr>
            <p:nvPr/>
          </p:nvPicPr>
          <p:blipFill>
            <a:blip r:embed="rId3" cstate="print"/>
            <a:srcRect/>
            <a:stretch>
              <a:fillRect/>
            </a:stretch>
          </p:blipFill>
          <p:spPr bwMode="auto">
            <a:xfrm>
              <a:off x="720080" y="113432"/>
              <a:ext cx="2518437" cy="1671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C:\POZİTİF OUTDOOR\AKTİVİTE FOTO VE VİDEOLAR\SVAH&amp;COMPAREX(09.06.2012)\FOTO\seçilmişler\TAŞ DEVRİ\DSC_0076.JPG"/>
            <p:cNvPicPr>
              <a:picLocks noChangeAspect="1" noChangeArrowheads="1"/>
            </p:cNvPicPr>
            <p:nvPr/>
          </p:nvPicPr>
          <p:blipFill>
            <a:blip r:embed="rId4" cstate="print"/>
            <a:srcRect/>
            <a:stretch>
              <a:fillRect/>
            </a:stretch>
          </p:blipFill>
          <p:spPr bwMode="auto">
            <a:xfrm>
              <a:off x="3203848" y="113432"/>
              <a:ext cx="2520280" cy="1673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4" descr="C:\POZİTİF OUTDOOR\AKTİVİTE FOTO VE VİDEOLAR\SVAH&amp;COMPAREX(09.06.2012)\FOTO\seçilmişler\KUKLA\DSC_0100.JPG"/>
            <p:cNvPicPr>
              <a:picLocks noChangeAspect="1" noChangeArrowheads="1"/>
            </p:cNvPicPr>
            <p:nvPr/>
          </p:nvPicPr>
          <p:blipFill>
            <a:blip r:embed="rId5" cstate="print"/>
            <a:srcRect/>
            <a:stretch>
              <a:fillRect/>
            </a:stretch>
          </p:blipFill>
          <p:spPr bwMode="auto">
            <a:xfrm>
              <a:off x="720080" y="1841624"/>
              <a:ext cx="2567976" cy="1704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3" descr="C:\POZİTİF OUTDOOR\AKTİVİTE FOTO VE VİDEOLAR\SVAH&amp;COMPAREX(09.06.2012)\FOTO\seçilmişler\LABİRENT\DSC_0232.JPG"/>
            <p:cNvPicPr>
              <a:picLocks noChangeAspect="1" noChangeArrowheads="1"/>
            </p:cNvPicPr>
            <p:nvPr/>
          </p:nvPicPr>
          <p:blipFill>
            <a:blip r:embed="rId6" cstate="print"/>
            <a:srcRect/>
            <a:stretch>
              <a:fillRect/>
            </a:stretch>
          </p:blipFill>
          <p:spPr bwMode="auto">
            <a:xfrm>
              <a:off x="3347864" y="1841624"/>
              <a:ext cx="2603344"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C:\POZİTİF OUTDOOR\AKTİVİTE FOTO VE VİDEOLAR\TEZ TUR - BOSCH\küçültülmüş\100_3838.JPG"/>
            <p:cNvPicPr>
              <a:picLocks noChangeAspect="1" noChangeArrowheads="1"/>
            </p:cNvPicPr>
            <p:nvPr/>
          </p:nvPicPr>
          <p:blipFill>
            <a:blip r:embed="rId7" cstate="print"/>
            <a:srcRect/>
            <a:stretch>
              <a:fillRect/>
            </a:stretch>
          </p:blipFill>
          <p:spPr bwMode="auto">
            <a:xfrm>
              <a:off x="6012160" y="1841624"/>
              <a:ext cx="2376264" cy="1738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1" name="20 Grup"/>
            <p:cNvGrpSpPr/>
            <p:nvPr/>
          </p:nvGrpSpPr>
          <p:grpSpPr>
            <a:xfrm>
              <a:off x="705776" y="3573016"/>
              <a:ext cx="7682649" cy="1731392"/>
              <a:chOff x="489281" y="3723432"/>
              <a:chExt cx="7755127" cy="1731392"/>
            </a:xfrm>
          </p:grpSpPr>
          <p:pic>
            <p:nvPicPr>
              <p:cNvPr id="18" name="Picture 7" descr="E:\POZİTİF OUTDOOR\AKTİVİTE FOTO VE VİDEOLAR\TEZ TUR INFO 2011 AMARA DOLCE VITA\tez tur mice resim BURÇİN\DSC_06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128" y="3728618"/>
                <a:ext cx="2520280" cy="1721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3" descr="C:\POZİTİF OUTDOOR\AKTİVİTE FOTO VE VİDEOLAR\TEZ TUR - BOSCH\küçültülmüş\100_3836.JPG"/>
              <p:cNvPicPr>
                <a:picLocks noChangeAspect="1" noChangeArrowheads="1"/>
              </p:cNvPicPr>
              <p:nvPr/>
            </p:nvPicPr>
            <p:blipFill>
              <a:blip r:embed="rId9" cstate="print"/>
              <a:srcRect/>
              <a:stretch>
                <a:fillRect/>
              </a:stretch>
            </p:blipFill>
            <p:spPr bwMode="auto">
              <a:xfrm>
                <a:off x="489281" y="3723432"/>
                <a:ext cx="2448951" cy="1731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20" name="Picture 3" descr="C:\POZİTİF OUTDOOR\AKTİVİTE ARAŞTIRMA\TEAM BUILDING\takım oyunları\images.jpg"/>
            <p:cNvPicPr>
              <a:picLocks noChangeAspect="1" noChangeArrowheads="1"/>
            </p:cNvPicPr>
            <p:nvPr/>
          </p:nvPicPr>
          <p:blipFill>
            <a:blip r:embed="rId10" cstate="print"/>
            <a:srcRect/>
            <a:stretch>
              <a:fillRect/>
            </a:stretch>
          </p:blipFill>
          <p:spPr bwMode="auto">
            <a:xfrm>
              <a:off x="5652120" y="116632"/>
              <a:ext cx="2736304" cy="1764196"/>
            </a:xfrm>
            <a:prstGeom prst="rect">
              <a:avLst/>
            </a:prstGeom>
            <a:noFill/>
            <a:ln w="38100">
              <a:solidFill>
                <a:schemeClr val="tx1"/>
              </a:solidFill>
            </a:ln>
          </p:spPr>
        </p:pic>
        <p:pic>
          <p:nvPicPr>
            <p:cNvPr id="25" name="Picture 3" descr="C:\Users\TOSHIBA\Desktop\_DSC9206.jpg"/>
            <p:cNvPicPr>
              <a:picLocks noChangeAspect="1" noChangeArrowheads="1"/>
            </p:cNvPicPr>
            <p:nvPr/>
          </p:nvPicPr>
          <p:blipFill>
            <a:blip r:embed="rId11" cstate="print"/>
            <a:srcRect/>
            <a:stretch>
              <a:fillRect/>
            </a:stretch>
          </p:blipFill>
          <p:spPr bwMode="auto">
            <a:xfrm>
              <a:off x="3203848" y="3559341"/>
              <a:ext cx="2664296" cy="1769260"/>
            </a:xfrm>
            <a:prstGeom prst="rect">
              <a:avLst/>
            </a:prstGeom>
            <a:noFill/>
            <a:ln w="38100">
              <a:solidFill>
                <a:schemeClr val="tx1"/>
              </a:solidFill>
            </a:ln>
          </p:spPr>
        </p:pic>
      </p:grpSp>
      <p:pic>
        <p:nvPicPr>
          <p:cNvPr id="16"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7 Dikdörtgen"/>
          <p:cNvSpPr>
            <a:spLocks noChangeArrowheads="1"/>
          </p:cNvSpPr>
          <p:nvPr/>
        </p:nvSpPr>
        <p:spPr bwMode="auto">
          <a:xfrm>
            <a:off x="0" y="0"/>
            <a:ext cx="6216766"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TANIŞMA VE ISINMA</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13" name="12 Altbilgi Yer Tutucusu"/>
          <p:cNvSpPr>
            <a:spLocks noGrp="1"/>
          </p:cNvSpPr>
          <p:nvPr>
            <p:ph type="ftr" sz="quarter" idx="11"/>
          </p:nvPr>
        </p:nvSpPr>
        <p:spPr/>
        <p:txBody>
          <a:bodyPr/>
          <a:lstStyle/>
          <a:p>
            <a:pPr>
              <a:defRPr/>
            </a:pPr>
            <a:r>
              <a:rPr lang="tr-TR" smtClean="0"/>
              <a:t>OLİMPİYAT OYUNLARI</a:t>
            </a:r>
            <a:endParaRPr lang="tr-TR" dirty="0"/>
          </a:p>
        </p:txBody>
      </p:sp>
      <p:pic>
        <p:nvPicPr>
          <p:cNvPr id="11" name="Picture 3" descr="C:\Users\TOSHIBA\Desktop\312714_345417468911200_1563144589_n[1].jpg"/>
          <p:cNvPicPr>
            <a:picLocks noChangeAspect="1" noChangeArrowheads="1"/>
          </p:cNvPicPr>
          <p:nvPr/>
        </p:nvPicPr>
        <p:blipFill>
          <a:blip r:embed="rId2" cstate="print"/>
          <a:srcRect/>
          <a:stretch>
            <a:fillRect/>
          </a:stretch>
        </p:blipFill>
        <p:spPr bwMode="auto">
          <a:xfrm>
            <a:off x="5148064" y="692696"/>
            <a:ext cx="3672408" cy="2160240"/>
          </a:xfrm>
          <a:prstGeom prst="rect">
            <a:avLst/>
          </a:prstGeom>
          <a:noFill/>
        </p:spPr>
      </p:pic>
      <p:pic>
        <p:nvPicPr>
          <p:cNvPr id="15" name="Picture 5" descr="http://sphotos-e.ak.fbcdn.net/hphotos-ak-ash3/560217_330163267103287_1804354549_n.jpg"/>
          <p:cNvPicPr>
            <a:picLocks noChangeAspect="1" noChangeArrowheads="1"/>
          </p:cNvPicPr>
          <p:nvPr/>
        </p:nvPicPr>
        <p:blipFill>
          <a:blip r:embed="rId3" cstate="print"/>
          <a:srcRect/>
          <a:stretch>
            <a:fillRect/>
          </a:stretch>
        </p:blipFill>
        <p:spPr bwMode="auto">
          <a:xfrm>
            <a:off x="5148065" y="3212977"/>
            <a:ext cx="3672407" cy="2160239"/>
          </a:xfrm>
          <a:prstGeom prst="rect">
            <a:avLst/>
          </a:prstGeom>
          <a:noFill/>
        </p:spPr>
      </p:pic>
      <p:graphicFrame>
        <p:nvGraphicFramePr>
          <p:cNvPr id="12" name="11 Tablo"/>
          <p:cNvGraphicFramePr>
            <a:graphicFrameLocks noGrp="1"/>
          </p:cNvGraphicFramePr>
          <p:nvPr/>
        </p:nvGraphicFramePr>
        <p:xfrm>
          <a:off x="107504" y="692696"/>
          <a:ext cx="4824536" cy="3708400"/>
        </p:xfrm>
        <a:graphic>
          <a:graphicData uri="http://schemas.openxmlformats.org/drawingml/2006/table">
            <a:tbl>
              <a:tblPr firstRow="1" bandRow="1">
                <a:tableStyleId>{7DF18680-E054-41AD-8BC1-D1AEF772440D}</a:tableStyleId>
              </a:tblPr>
              <a:tblGrid>
                <a:gridCol w="4824536"/>
              </a:tblGrid>
              <a:tr h="370840">
                <a:tc>
                  <a:txBody>
                    <a:bodyPr/>
                    <a:lstStyle/>
                    <a:p>
                      <a:r>
                        <a:rPr lang="tr-TR" dirty="0" smtClean="0"/>
                        <a:t>Amaç</a:t>
                      </a:r>
                      <a:endParaRPr lang="tr-TR" dirty="0"/>
                    </a:p>
                  </a:txBody>
                  <a:tcPr>
                    <a:solidFill>
                      <a:srgbClr val="00B0F0"/>
                    </a:solidFill>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tr-TR" dirty="0" smtClean="0"/>
                        <a:t>Isınma  ve program hakkında bilgi paylaşımı</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tr-TR" dirty="0" smtClean="0"/>
                        <a:t>Aktivite hakkında bilgi paylaşımı yapmak</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tr-TR" dirty="0" smtClean="0"/>
                        <a:t>Katılımcıları uygulama ekibi ile tanıştırmak,</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tr-TR" dirty="0" smtClean="0"/>
                        <a:t>Grubun önceden belirlenmiş olan takımlara ayrılmasını sağlamak,</a:t>
                      </a:r>
                      <a:endParaRPr lang="tr-TR" dirty="0"/>
                    </a:p>
                  </a:txBody>
                  <a:tcPr/>
                </a:tc>
              </a:tr>
              <a:tr h="370840">
                <a:tc>
                  <a:txBody>
                    <a:bodyPr/>
                    <a:lstStyle/>
                    <a:p>
                      <a:pPr marL="0" marR="0" indent="0" algn="l" defTabSz="914400" rtl="0" eaLnBrk="1" fontAlgn="auto" latinLnBrk="0" hangingPunct="1">
                        <a:lnSpc>
                          <a:spcPct val="150000"/>
                        </a:lnSpc>
                        <a:spcBef>
                          <a:spcPts val="0"/>
                        </a:spcBef>
                        <a:spcAft>
                          <a:spcPts val="0"/>
                        </a:spcAft>
                        <a:buClr>
                          <a:srgbClr val="00B0F0"/>
                        </a:buClr>
                        <a:buSzTx/>
                        <a:buFont typeface="Wingdings" pitchFamily="2" charset="2"/>
                        <a:buChar char="§"/>
                        <a:tabLst/>
                        <a:defRPr/>
                      </a:pPr>
                      <a:r>
                        <a:rPr lang="tr-TR" dirty="0" smtClean="0"/>
                        <a:t>Katılımcıların uygulama ortamına alışmasını sağlamak. </a:t>
                      </a:r>
                      <a:endParaRPr lang="tr-TR" dirty="0"/>
                    </a:p>
                  </a:txBody>
                  <a:tcPr/>
                </a:tc>
              </a:tr>
            </a:tbl>
          </a:graphicData>
        </a:graphic>
      </p:graphicFrame>
      <p:pic>
        <p:nvPicPr>
          <p:cNvPr id="8"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20964658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452720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PİRAMİT</a:t>
            </a:r>
            <a:r>
              <a:rPr lang="tr-TR" sz="4400" b="1" dirty="0" smtClean="0">
                <a:solidFill>
                  <a:srgbClr val="00B0F0"/>
                </a:solidFill>
                <a:latin typeface="Calibri" pitchFamily="34" charset="0"/>
              </a:rPr>
              <a:t>]</a:t>
            </a:r>
            <a:endParaRPr lang="tr-TR" b="1" dirty="0">
              <a:solidFill>
                <a:srgbClr val="00B0F0"/>
              </a:solidFill>
              <a:latin typeface="Calibri" pitchFamily="34" charset="0"/>
            </a:endParaRP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15" name="Picture 2" descr="http://sphotos-b.ak.fbcdn.net/hphotos-ak-ash3/67387_344957645623849_1258713420_n.jpg"/>
          <p:cNvPicPr>
            <a:picLocks noChangeAspect="1" noChangeArrowheads="1"/>
          </p:cNvPicPr>
          <p:nvPr/>
        </p:nvPicPr>
        <p:blipFill>
          <a:blip r:embed="rId2" cstate="print"/>
          <a:srcRect/>
          <a:stretch>
            <a:fillRect/>
          </a:stretch>
        </p:blipFill>
        <p:spPr bwMode="auto">
          <a:xfrm>
            <a:off x="5508104" y="724050"/>
            <a:ext cx="3312368" cy="2200894"/>
          </a:xfrm>
          <a:prstGeom prst="rect">
            <a:avLst/>
          </a:prstGeom>
          <a:noFill/>
        </p:spPr>
      </p:pic>
      <p:pic>
        <p:nvPicPr>
          <p:cNvPr id="16" name="Picture 6" descr="C:\POZİTİF OUTDOOR\AKTİVİTE FOTO VE VİDEOLAR\SVAH&amp;COMPAREX(09.06.2012)\FOTO\seçilmişler\PİRAMİT\DSC_0169.JPG"/>
          <p:cNvPicPr>
            <a:picLocks noChangeAspect="1" noChangeArrowheads="1"/>
          </p:cNvPicPr>
          <p:nvPr/>
        </p:nvPicPr>
        <p:blipFill>
          <a:blip r:embed="rId3" cstate="print"/>
          <a:srcRect/>
          <a:stretch>
            <a:fillRect/>
          </a:stretch>
        </p:blipFill>
        <p:spPr bwMode="auto">
          <a:xfrm>
            <a:off x="5508104" y="3284984"/>
            <a:ext cx="3312368" cy="2232248"/>
          </a:xfrm>
          <a:prstGeom prst="rect">
            <a:avLst/>
          </a:prstGeom>
          <a:noFill/>
        </p:spPr>
      </p:pic>
      <p:graphicFrame>
        <p:nvGraphicFramePr>
          <p:cNvPr id="13" name="12 Tablo"/>
          <p:cNvGraphicFramePr>
            <a:graphicFrameLocks noGrp="1"/>
          </p:cNvGraphicFramePr>
          <p:nvPr/>
        </p:nvGraphicFramePr>
        <p:xfrm>
          <a:off x="107504" y="692696"/>
          <a:ext cx="5159896" cy="489712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a:buClr>
                          <a:srgbClr val="92D050"/>
                        </a:buClr>
                        <a:buFont typeface="Wingdings" pitchFamily="2" charset="2"/>
                        <a:buNone/>
                      </a:pPr>
                      <a:r>
                        <a:rPr lang="tr-TR" dirty="0" smtClean="0"/>
                        <a:t>Piramidin sırrını çözmek için bir kişinin piramide girerek görev çubuklarının yerlerini değiştirmesi; diğer takım üyelerinin ise içerideki kişiyi yönlendirmesi gerekmektedir.</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342900" indent="-342900">
                        <a:buClr>
                          <a:srgbClr val="92D050"/>
                        </a:buClr>
                        <a:buFont typeface="Wingdings" pitchFamily="2" charset="2"/>
                        <a:buNone/>
                        <a:defRPr/>
                      </a:pPr>
                      <a:r>
                        <a:rPr lang="tr-TR" dirty="0" smtClean="0"/>
                        <a:t>Birlikte çözüm üretme,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İletişim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Problem çözme</a:t>
                      </a:r>
                      <a:endParaRPr lang="tr-TR" dirty="0"/>
                    </a:p>
                  </a:txBody>
                  <a:tcPr/>
                </a:tc>
              </a:tr>
              <a:tr h="370840">
                <a:tc>
                  <a:txBody>
                    <a:bodyPr/>
                    <a:lstStyle/>
                    <a:p>
                      <a:pPr>
                        <a:buClr>
                          <a:srgbClr val="00B0F0"/>
                        </a:buClr>
                        <a:buFont typeface="Wingdings" pitchFamily="2" charset="2"/>
                        <a:buChar char="§"/>
                      </a:pPr>
                      <a:r>
                        <a:rPr lang="tr-TR" sz="1800" dirty="0" smtClean="0"/>
                        <a:t>Etkin problem çözme</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Hızlı karar verme </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Farklı düşünme</a:t>
                      </a:r>
                      <a:endParaRPr lang="tr-TR" dirty="0"/>
                    </a:p>
                  </a:txBody>
                  <a:tcPr/>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489909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TAŞ DEVRİ</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15" name="Picture 2" descr="C:\POZİTİF OUTDOOR\AKTİVİTE FOTO VE VİDEOLAR\SVAH&amp;COMPAREX(09.06.2012)\FOTO\seçilmişler\TAŞ DEVRİ\DSC_0076.JPG"/>
          <p:cNvPicPr>
            <a:picLocks noChangeAspect="1" noChangeArrowheads="1"/>
          </p:cNvPicPr>
          <p:nvPr/>
        </p:nvPicPr>
        <p:blipFill>
          <a:blip r:embed="rId2" cstate="print"/>
          <a:srcRect/>
          <a:stretch>
            <a:fillRect/>
          </a:stretch>
        </p:blipFill>
        <p:spPr bwMode="auto">
          <a:xfrm>
            <a:off x="5220072" y="692697"/>
            <a:ext cx="3384376" cy="2160240"/>
          </a:xfrm>
          <a:prstGeom prst="rect">
            <a:avLst/>
          </a:prstGeom>
          <a:noFill/>
        </p:spPr>
      </p:pic>
      <p:pic>
        <p:nvPicPr>
          <p:cNvPr id="16" name="Picture 4" descr="http://sphotos-e.ak.fbcdn.net/hphotos-ak-ash3/522728_344958955623718_569243164_n.jpg"/>
          <p:cNvPicPr>
            <a:picLocks noChangeAspect="1" noChangeArrowheads="1"/>
          </p:cNvPicPr>
          <p:nvPr/>
        </p:nvPicPr>
        <p:blipFill>
          <a:blip r:embed="rId3" cstate="print"/>
          <a:srcRect/>
          <a:stretch>
            <a:fillRect/>
          </a:stretch>
        </p:blipFill>
        <p:spPr bwMode="auto">
          <a:xfrm>
            <a:off x="5220072" y="3212976"/>
            <a:ext cx="3384376" cy="2160240"/>
          </a:xfrm>
          <a:prstGeom prst="rect">
            <a:avLst/>
          </a:prstGeom>
          <a:noFill/>
        </p:spPr>
      </p:pic>
      <p:graphicFrame>
        <p:nvGraphicFramePr>
          <p:cNvPr id="13" name="12 Tablo"/>
          <p:cNvGraphicFramePr>
            <a:graphicFrameLocks noGrp="1"/>
          </p:cNvGraphicFramePr>
          <p:nvPr/>
        </p:nvGraphicFramePr>
        <p:xfrm>
          <a:off x="107504" y="692696"/>
          <a:ext cx="4896544" cy="4622799"/>
        </p:xfrm>
        <a:graphic>
          <a:graphicData uri="http://schemas.openxmlformats.org/drawingml/2006/table">
            <a:tbl>
              <a:tblPr firstRow="1" bandRow="1">
                <a:tableStyleId>{7DF18680-E054-41AD-8BC1-D1AEF772440D}</a:tableStyleId>
              </a:tblPr>
              <a:tblGrid>
                <a:gridCol w="4896544"/>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dirty="0" smtClean="0"/>
                        <a:t>Taş devrinden kalma bir araçla takım olarak seyahate çıkılması ve aracın ilerleyebilmesi için </a:t>
                      </a:r>
                    </a:p>
                    <a:p>
                      <a:pPr>
                        <a:defRPr/>
                      </a:pPr>
                      <a:r>
                        <a:rPr lang="tr-TR" dirty="0" smtClean="0"/>
                        <a:t>herkesin birlikte  çalışması</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342900" indent="-342900">
                        <a:buClr>
                          <a:srgbClr val="92D050"/>
                        </a:buClr>
                        <a:buFont typeface="Wingdings" pitchFamily="2" charset="2"/>
                        <a:buNone/>
                        <a:defRPr/>
                      </a:pPr>
                      <a:r>
                        <a:rPr lang="tr-TR" dirty="0" smtClean="0"/>
                        <a:t>Birlikte çözüm üretme,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92D050"/>
                        </a:buClr>
                        <a:buSzTx/>
                        <a:buFont typeface="Wingdings" pitchFamily="2" charset="2"/>
                        <a:buChar char="§"/>
                        <a:tabLst/>
                        <a:defRPr/>
                      </a:pPr>
                      <a:r>
                        <a:rPr lang="tr-TR" dirty="0" smtClean="0"/>
                        <a:t>İletişim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92D050"/>
                        </a:buClr>
                        <a:buSzTx/>
                        <a:buFont typeface="Wingdings" pitchFamily="2" charset="2"/>
                        <a:buChar char="§"/>
                        <a:tabLst/>
                        <a:defRPr/>
                      </a:pPr>
                      <a:r>
                        <a:rPr lang="tr-TR" dirty="0" smtClean="0"/>
                        <a:t>Problem çözme</a:t>
                      </a:r>
                      <a:endParaRPr lang="tr-TR" dirty="0"/>
                    </a:p>
                  </a:txBody>
                  <a:tcPr/>
                </a:tc>
              </a:tr>
              <a:tr h="370840">
                <a:tc>
                  <a:txBody>
                    <a:bodyPr/>
                    <a:lstStyle/>
                    <a:p>
                      <a:pPr>
                        <a:buClr>
                          <a:srgbClr val="92D050"/>
                        </a:buClr>
                        <a:buFont typeface="Wingdings" pitchFamily="2" charset="2"/>
                        <a:buChar char="§"/>
                      </a:pPr>
                      <a:r>
                        <a:rPr lang="tr-TR" sz="1800" dirty="0" smtClean="0"/>
                        <a:t>Etkin problem çözme</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92D05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92D050"/>
                        </a:buClr>
                        <a:buSzTx/>
                        <a:buFont typeface="Wingdings" pitchFamily="2" charset="2"/>
                        <a:buChar char="§"/>
                        <a:tabLst/>
                        <a:defRPr/>
                      </a:pPr>
                      <a:r>
                        <a:rPr lang="tr-TR" dirty="0" smtClean="0"/>
                        <a:t>Uyumlu ve sistemli çalışma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92D05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92D050"/>
                        </a:buClr>
                        <a:buSzTx/>
                        <a:buFont typeface="Wingdings" pitchFamily="2" charset="2"/>
                        <a:buChar char="§"/>
                        <a:tabLst/>
                        <a:defRPr/>
                      </a:pPr>
                      <a:r>
                        <a:rPr lang="tr-TR" dirty="0" smtClean="0"/>
                        <a:t>Yardımlaşma</a:t>
                      </a:r>
                      <a:r>
                        <a:rPr lang="tr-TR" baseline="0" dirty="0" smtClean="0"/>
                        <a:t> </a:t>
                      </a:r>
                      <a:endParaRPr lang="tr-TR" dirty="0"/>
                    </a:p>
                  </a:txBody>
                  <a:tcPr/>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sphotos-b.ak.fbcdn.net/hphotos-ak-prn1/540916_345417065577907_945670061_n.jpg"/>
          <p:cNvPicPr>
            <a:picLocks noChangeAspect="1" noChangeArrowheads="1"/>
          </p:cNvPicPr>
          <p:nvPr/>
        </p:nvPicPr>
        <p:blipFill>
          <a:blip r:embed="rId2" cstate="print"/>
          <a:srcRect/>
          <a:stretch>
            <a:fillRect/>
          </a:stretch>
        </p:blipFill>
        <p:spPr bwMode="auto">
          <a:xfrm>
            <a:off x="5940152" y="2780928"/>
            <a:ext cx="2232248" cy="3204357"/>
          </a:xfrm>
          <a:prstGeom prst="rect">
            <a:avLst/>
          </a:prstGeom>
          <a:noFill/>
        </p:spPr>
      </p:pic>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431720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KUKLA</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15" name="Picture 4" descr="http://sphotos-e.ak.fbcdn.net/hphotos-ak-snc6/182453_345417088911238_1341955385_n.jpg"/>
          <p:cNvPicPr>
            <a:picLocks noChangeAspect="1" noChangeArrowheads="1"/>
          </p:cNvPicPr>
          <p:nvPr/>
        </p:nvPicPr>
        <p:blipFill>
          <a:blip r:embed="rId3" cstate="print"/>
          <a:srcRect/>
          <a:stretch>
            <a:fillRect/>
          </a:stretch>
        </p:blipFill>
        <p:spPr bwMode="auto">
          <a:xfrm>
            <a:off x="5364088" y="692696"/>
            <a:ext cx="3456384" cy="2232248"/>
          </a:xfrm>
          <a:prstGeom prst="rect">
            <a:avLst/>
          </a:prstGeom>
          <a:noFill/>
        </p:spPr>
      </p:pic>
      <p:graphicFrame>
        <p:nvGraphicFramePr>
          <p:cNvPr id="13" name="12 Tablo"/>
          <p:cNvGraphicFramePr>
            <a:graphicFrameLocks noGrp="1"/>
          </p:cNvGraphicFramePr>
          <p:nvPr/>
        </p:nvGraphicFramePr>
        <p:xfrm>
          <a:off x="107504" y="692696"/>
          <a:ext cx="4896544" cy="4897120"/>
        </p:xfrm>
        <a:graphic>
          <a:graphicData uri="http://schemas.openxmlformats.org/drawingml/2006/table">
            <a:tbl>
              <a:tblPr firstRow="1" bandRow="1">
                <a:tableStyleId>{7DF18680-E054-41AD-8BC1-D1AEF772440D}</a:tableStyleId>
              </a:tblPr>
              <a:tblGrid>
                <a:gridCol w="4896544"/>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dirty="0" smtClean="0"/>
                        <a:t>Kuklanın iyi kontrol edilerek, rota üzerinde ilerlemesi sağlanır. Ekip üyelerinden bir kişi kukla olacaktır. Diğerleri ise kuklanın iplerini kontrol edecektir.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smtClean="0"/>
                        <a:t>Birlikte çözüm üretme,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İletişim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Etkin problem çözme</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Yardımlaşma</a:t>
                      </a:r>
                      <a:r>
                        <a:rPr lang="tr-TR" baseline="0" dirty="0" smtClean="0"/>
                        <a:t> </a:t>
                      </a:r>
                      <a:endParaRPr lang="tr-TR" dirty="0"/>
                    </a:p>
                  </a:txBody>
                  <a:tcPr/>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4777270"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LABİRENT</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15" name="Picture 2" descr="C:\POZİTİF OUTDOOR\AKTİVİTE FOTO VE VİDEOLAR\SVAH&amp;COMPAREX(09.06.2012)\FOTO\seçilmişler\LABİRENT\DSC_0160.JPG"/>
          <p:cNvPicPr>
            <a:picLocks noChangeAspect="1" noChangeArrowheads="1"/>
          </p:cNvPicPr>
          <p:nvPr/>
        </p:nvPicPr>
        <p:blipFill>
          <a:blip r:embed="rId2" cstate="print"/>
          <a:srcRect/>
          <a:stretch>
            <a:fillRect/>
          </a:stretch>
        </p:blipFill>
        <p:spPr bwMode="auto">
          <a:xfrm>
            <a:off x="5292080" y="787687"/>
            <a:ext cx="3456384" cy="2137258"/>
          </a:xfrm>
          <a:prstGeom prst="rect">
            <a:avLst/>
          </a:prstGeom>
          <a:noFill/>
        </p:spPr>
      </p:pic>
      <p:pic>
        <p:nvPicPr>
          <p:cNvPr id="16" name="Picture 2" descr="http://sphotos-h.ak.fbcdn.net/hphotos-ak-ash3/625523_344959238957023_1781224293_n.jpg"/>
          <p:cNvPicPr>
            <a:picLocks noChangeAspect="1" noChangeArrowheads="1"/>
          </p:cNvPicPr>
          <p:nvPr/>
        </p:nvPicPr>
        <p:blipFill>
          <a:blip r:embed="rId3" cstate="print"/>
          <a:srcRect/>
          <a:stretch>
            <a:fillRect/>
          </a:stretch>
        </p:blipFill>
        <p:spPr bwMode="auto">
          <a:xfrm>
            <a:off x="5292081" y="3284985"/>
            <a:ext cx="3456383" cy="2160239"/>
          </a:xfrm>
          <a:prstGeom prst="rect">
            <a:avLst/>
          </a:prstGeom>
          <a:noFill/>
        </p:spPr>
      </p:pic>
      <p:graphicFrame>
        <p:nvGraphicFramePr>
          <p:cNvPr id="13" name="12 Tablo"/>
          <p:cNvGraphicFramePr>
            <a:graphicFrameLocks noGrp="1"/>
          </p:cNvGraphicFramePr>
          <p:nvPr/>
        </p:nvGraphicFramePr>
        <p:xfrm>
          <a:off x="107504" y="692696"/>
          <a:ext cx="4968552" cy="4348480"/>
        </p:xfrm>
        <a:graphic>
          <a:graphicData uri="http://schemas.openxmlformats.org/drawingml/2006/table">
            <a:tbl>
              <a:tblPr firstRow="1" bandRow="1">
                <a:tableStyleId>{7DF18680-E054-41AD-8BC1-D1AEF772440D}</a:tableStyleId>
              </a:tblPr>
              <a:tblGrid>
                <a:gridCol w="4968552"/>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dirty="0" smtClean="0"/>
                        <a:t>Hareketli labirentin kontrol edilerek, çıkış yolunun ekip halinde bulunması</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smtClean="0"/>
                        <a:t>Birlikte çözüm üretme,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İletişim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Etkin problem çözme</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Yardımlaşma</a:t>
                      </a:r>
                      <a:r>
                        <a:rPr lang="tr-TR" baseline="0" dirty="0" smtClean="0"/>
                        <a:t> </a:t>
                      </a:r>
                      <a:endParaRPr lang="tr-TR" dirty="0"/>
                    </a:p>
                  </a:txBody>
                  <a:tcPr/>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2" name="7 Dikdörtgen"/>
          <p:cNvSpPr>
            <a:spLocks noChangeArrowheads="1"/>
          </p:cNvSpPr>
          <p:nvPr/>
        </p:nvSpPr>
        <p:spPr bwMode="auto">
          <a:xfrm>
            <a:off x="0" y="0"/>
            <a:ext cx="528702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ASİT HAVUZU</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11" name="Picture 5" descr="E:\POZİTİF OUTDOOR\AKTİVİTE FOTO VE VİDEOLAR\TEZ TUR INFO 2011 AMARA DOLCE VITA\tez tur mice resim BURÇİN\DSC_05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274" y="716292"/>
            <a:ext cx="3400206" cy="225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C:\Users\user\Desktop\KÜÇÜLT\DSC_0557.jpg"/>
          <p:cNvPicPr>
            <a:picLocks noChangeAspect="1" noChangeArrowheads="1"/>
          </p:cNvPicPr>
          <p:nvPr/>
        </p:nvPicPr>
        <p:blipFill>
          <a:blip r:embed="rId3" cstate="print"/>
          <a:srcRect/>
          <a:stretch>
            <a:fillRect/>
          </a:stretch>
        </p:blipFill>
        <p:spPr bwMode="auto">
          <a:xfrm>
            <a:off x="5508104" y="3351676"/>
            <a:ext cx="3384376" cy="2309572"/>
          </a:xfrm>
          <a:prstGeom prst="rect">
            <a:avLst/>
          </a:prstGeom>
          <a:noFill/>
          <a:ln w="9525">
            <a:noFill/>
            <a:miter lim="800000"/>
            <a:headEnd/>
            <a:tailEnd/>
          </a:ln>
        </p:spPr>
      </p:pic>
      <p:graphicFrame>
        <p:nvGraphicFramePr>
          <p:cNvPr id="16" name="15 Tablo"/>
          <p:cNvGraphicFramePr>
            <a:graphicFrameLocks noGrp="1"/>
          </p:cNvGraphicFramePr>
          <p:nvPr/>
        </p:nvGraphicFramePr>
        <p:xfrm>
          <a:off x="107504" y="692696"/>
          <a:ext cx="5159896" cy="470407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dirty="0" smtClean="0"/>
                        <a:t>Asit havuzuna girmeden bilgi toplarını doğru kaynaklara iletmek.</a:t>
                      </a:r>
                    </a:p>
                    <a:p>
                      <a:pPr>
                        <a:defRPr/>
                      </a:pPr>
                      <a:r>
                        <a:rPr lang="tr-TR" dirty="0" smtClean="0"/>
                        <a:t>Tam bir ekip çalışması oyunudur. Herkesin koordineli şekilde çalışarak önce problemi teorik olarak çözmeleri gerekmektedir. Sonrasında teorik kısmı uygulayabilmek çok önemlidir.</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smtClean="0"/>
                        <a:t>Birlikte çözüm üretme,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İletişim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Etkin problem çözme</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bl>
          </a:graphicData>
        </a:graphic>
      </p:graphicFrame>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630659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sp>
        <p:nvSpPr>
          <p:cNvPr id="12" name="7 Dikdörtgen"/>
          <p:cNvSpPr>
            <a:spLocks noChangeArrowheads="1"/>
          </p:cNvSpPr>
          <p:nvPr/>
        </p:nvSpPr>
        <p:spPr bwMode="auto">
          <a:xfrm>
            <a:off x="0" y="0"/>
            <a:ext cx="441819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TIRTIL</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1" name="Picture 3" descr="E:\POZİTİF OUTDOOR\AKTİVİTE FOTO VE VİDEOLAR\TEZ TUR INFO 2011 AMARA DOLCE VITA\tez tur mice resim BURÇİN\DSC_04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739382"/>
            <a:ext cx="3474542" cy="218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sphotos-h.ak.fbcdn.net/hphotos-ak-snc7/482358_345417182244562_413285331_n.jpg"/>
          <p:cNvPicPr>
            <a:picLocks noChangeAspect="1" noChangeArrowheads="1"/>
          </p:cNvPicPr>
          <p:nvPr/>
        </p:nvPicPr>
        <p:blipFill>
          <a:blip r:embed="rId4" cstate="print"/>
          <a:srcRect/>
          <a:stretch>
            <a:fillRect/>
          </a:stretch>
        </p:blipFill>
        <p:spPr bwMode="auto">
          <a:xfrm>
            <a:off x="5220072" y="3284984"/>
            <a:ext cx="3456384" cy="2232248"/>
          </a:xfrm>
          <a:prstGeom prst="rect">
            <a:avLst/>
          </a:prstGeom>
          <a:noFill/>
        </p:spPr>
      </p:pic>
      <p:graphicFrame>
        <p:nvGraphicFramePr>
          <p:cNvPr id="15" name="14 Tablo"/>
          <p:cNvGraphicFramePr>
            <a:graphicFrameLocks noGrp="1"/>
          </p:cNvGraphicFramePr>
          <p:nvPr>
            <p:extLst>
              <p:ext uri="{D42A27DB-BD31-4B8C-83A1-F6EECF244321}">
                <p14:modId xmlns:p14="http://schemas.microsoft.com/office/powerpoint/2010/main" val="3502670713"/>
              </p:ext>
            </p:extLst>
          </p:nvPr>
        </p:nvGraphicFramePr>
        <p:xfrm>
          <a:off x="107504" y="774928"/>
          <a:ext cx="4896544" cy="4526280"/>
        </p:xfrm>
        <a:graphic>
          <a:graphicData uri="http://schemas.openxmlformats.org/drawingml/2006/table">
            <a:tbl>
              <a:tblPr firstRow="1" bandRow="1">
                <a:tableStyleId>{7DF18680-E054-41AD-8BC1-D1AEF772440D}</a:tableStyleId>
              </a:tblPr>
              <a:tblGrid>
                <a:gridCol w="4896544"/>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dirty="0" smtClean="0"/>
                        <a:t>Takım halinde hedefe ilerleyebilmek. </a:t>
                      </a:r>
                    </a:p>
                    <a:p>
                      <a:pPr>
                        <a:defRPr/>
                      </a:pPr>
                      <a:r>
                        <a:rPr lang="tr-TR" dirty="0" smtClean="0"/>
                        <a:t>Kolay gibi gözüken fakat ekipten bir kişi bile senkronize hareket etmediği zaman başarılması güç bir aktivite. </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Takım halinde hareket 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İletişim </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Liderlik </a:t>
                      </a:r>
                      <a:endParaRPr lang="tr-TR" dirty="0"/>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sp>
        <p:nvSpPr>
          <p:cNvPr id="11" name="7 Dikdörtgen"/>
          <p:cNvSpPr>
            <a:spLocks noChangeArrowheads="1"/>
          </p:cNvSpPr>
          <p:nvPr/>
        </p:nvSpPr>
        <p:spPr bwMode="auto">
          <a:xfrm>
            <a:off x="0" y="0"/>
            <a:ext cx="549220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ENERJİ KANALI</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 name="Picture 6" descr="E:\POZİTİF OUTDOOR\AKTİVİTE FOTO VE VİDEOLAR\TEZ TUR INFO 2011 AMARA DOLCE VITA\tez tur mice resim BURÇİN\DSC_06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692696"/>
            <a:ext cx="3360497"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C:\Users\user\Desktop\KÜÇÜLT\DSCF9158.jpg"/>
          <p:cNvPicPr>
            <a:picLocks noChangeAspect="1" noChangeArrowheads="1"/>
          </p:cNvPicPr>
          <p:nvPr/>
        </p:nvPicPr>
        <p:blipFill>
          <a:blip r:embed="rId4" cstate="print"/>
          <a:srcRect/>
          <a:stretch>
            <a:fillRect/>
          </a:stretch>
        </p:blipFill>
        <p:spPr bwMode="auto">
          <a:xfrm>
            <a:off x="5316085" y="3284985"/>
            <a:ext cx="3360371" cy="2232247"/>
          </a:xfrm>
          <a:prstGeom prst="rect">
            <a:avLst/>
          </a:prstGeom>
          <a:noFill/>
          <a:ln w="9525">
            <a:noFill/>
            <a:miter lim="800000"/>
            <a:headEnd/>
            <a:tailEnd/>
          </a:ln>
        </p:spPr>
      </p:pic>
      <p:graphicFrame>
        <p:nvGraphicFramePr>
          <p:cNvPr id="14" name="13 Tablo"/>
          <p:cNvGraphicFramePr>
            <a:graphicFrameLocks noGrp="1"/>
          </p:cNvGraphicFramePr>
          <p:nvPr/>
        </p:nvGraphicFramePr>
        <p:xfrm>
          <a:off x="107504" y="692696"/>
          <a:ext cx="4968552" cy="5171439"/>
        </p:xfrm>
        <a:graphic>
          <a:graphicData uri="http://schemas.openxmlformats.org/drawingml/2006/table">
            <a:tbl>
              <a:tblPr firstRow="1" bandRow="1">
                <a:tableStyleId>{7DF18680-E054-41AD-8BC1-D1AEF772440D}</a:tableStyleId>
              </a:tblPr>
              <a:tblGrid>
                <a:gridCol w="4968552"/>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dirty="0" smtClean="0"/>
                        <a:t>Enerji toplarının, enerji hattı üzerinden geçişinin sağlanması.</a:t>
                      </a:r>
                    </a:p>
                    <a:p>
                      <a:pPr>
                        <a:defRPr/>
                      </a:pPr>
                      <a:r>
                        <a:rPr lang="tr-TR" dirty="0" smtClean="0"/>
                        <a:t>Ekip üyelerinin birbiri ile iletişim becerilerinin ön plana çıktığı, uyum içinde hareket edilmesi gereken bir aktivitedir</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smtClean="0"/>
                        <a:t>Birlikte çözüm üretme,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Strateji</a:t>
                      </a:r>
                      <a:r>
                        <a:rPr lang="tr-TR" baseline="0" dirty="0" smtClean="0"/>
                        <a:t> geliştirme,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iletişim</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Yardımlaşma</a:t>
                      </a:r>
                      <a:r>
                        <a:rPr lang="tr-TR" baseline="0" dirty="0" smtClean="0"/>
                        <a:t> </a:t>
                      </a:r>
                      <a:endParaRPr lang="tr-TR" dirty="0"/>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415599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sp>
        <p:nvSpPr>
          <p:cNvPr id="11" name="7 Dikdörtgen"/>
          <p:cNvSpPr>
            <a:spLocks noChangeArrowheads="1"/>
          </p:cNvSpPr>
          <p:nvPr/>
        </p:nvSpPr>
        <p:spPr bwMode="auto">
          <a:xfrm>
            <a:off x="0" y="0"/>
            <a:ext cx="5261377"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SİHİRLİ HALI</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 name="Picture 2" descr="C:\POZİTİF OUTDOOR\AKTİVİTE FOTO VE VİDEOLAR\TEZ TUR - BOSCH\küçültülmüş\100_3834.JPG"/>
          <p:cNvPicPr>
            <a:picLocks noChangeAspect="1" noChangeArrowheads="1"/>
          </p:cNvPicPr>
          <p:nvPr/>
        </p:nvPicPr>
        <p:blipFill>
          <a:blip r:embed="rId3" cstate="print"/>
          <a:srcRect/>
          <a:stretch>
            <a:fillRect/>
          </a:stretch>
        </p:blipFill>
        <p:spPr bwMode="auto">
          <a:xfrm>
            <a:off x="5520482" y="734219"/>
            <a:ext cx="3371998" cy="2190725"/>
          </a:xfrm>
          <a:prstGeom prst="rect">
            <a:avLst/>
          </a:prstGeom>
          <a:noFill/>
        </p:spPr>
      </p:pic>
      <p:pic>
        <p:nvPicPr>
          <p:cNvPr id="12" name="Picture 4" descr="http://sphotos-b.ak.fbcdn.net/hphotos-ak-prn1/417605_344957912290489_160255027_n.jpg"/>
          <p:cNvPicPr>
            <a:picLocks noChangeAspect="1" noChangeArrowheads="1"/>
          </p:cNvPicPr>
          <p:nvPr/>
        </p:nvPicPr>
        <p:blipFill>
          <a:blip r:embed="rId4" cstate="print"/>
          <a:srcRect/>
          <a:stretch>
            <a:fillRect/>
          </a:stretch>
        </p:blipFill>
        <p:spPr bwMode="auto">
          <a:xfrm>
            <a:off x="5508104" y="3315887"/>
            <a:ext cx="3384376" cy="2201345"/>
          </a:xfrm>
          <a:prstGeom prst="rect">
            <a:avLst/>
          </a:prstGeom>
          <a:noFill/>
        </p:spPr>
      </p:pic>
      <p:graphicFrame>
        <p:nvGraphicFramePr>
          <p:cNvPr id="14" name="13 Tablo"/>
          <p:cNvGraphicFramePr>
            <a:graphicFrameLocks noGrp="1"/>
          </p:cNvGraphicFramePr>
          <p:nvPr/>
        </p:nvGraphicFramePr>
        <p:xfrm>
          <a:off x="107504" y="692696"/>
          <a:ext cx="5159896" cy="492760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dirty="0" smtClean="0"/>
                        <a:t>Sihirli halıları kullanarak, şifalı suyu dökmeden havuzun diğer tarafına ulaştırmak.</a:t>
                      </a:r>
                    </a:p>
                    <a:p>
                      <a:pPr>
                        <a:defRPr/>
                      </a:pPr>
                      <a:r>
                        <a:rPr lang="tr-TR" dirty="0" smtClean="0"/>
                        <a:t>Ekip üyelerinin birbirine sımsıkı sarılması gereken tam bir dayanışma çalışması</a:t>
                      </a:r>
                      <a:r>
                        <a:rPr lang="tr-TR" sz="2000" dirty="0" smtClean="0"/>
                        <a:t>.</a:t>
                      </a:r>
                      <a:endParaRPr lang="tr-TR"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smtClean="0"/>
                        <a:t>Birlikte çözüm üretme,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İletişim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Güven ve yardımlaşma</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Yardımlaşma</a:t>
                      </a:r>
                      <a:r>
                        <a:rPr lang="tr-TR" baseline="0" dirty="0" smtClean="0"/>
                        <a:t> </a:t>
                      </a:r>
                      <a:endParaRPr lang="tr-TR" dirty="0"/>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1798804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sp>
        <p:nvSpPr>
          <p:cNvPr id="11" name="7 Dikdörtgen"/>
          <p:cNvSpPr>
            <a:spLocks noChangeArrowheads="1"/>
          </p:cNvSpPr>
          <p:nvPr/>
        </p:nvSpPr>
        <p:spPr bwMode="auto">
          <a:xfrm>
            <a:off x="0" y="0"/>
            <a:ext cx="5455340"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BAYRAK DİREĞİ</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 name="Picture 7" descr="E:\POZİTİF OUTDOOR\AKTİVİTE FOTO VE VİDEOLAR\TEZ TUR INFO 2011 AMARA DOLCE VITA\tez tur mice resim BURÇİN\DSC_06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541" y="692696"/>
            <a:ext cx="3433923"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sphotos-a.ak.fbcdn.net/hphotos-ak-ash3/577784_345417128911234_121216062_n.jpg"/>
          <p:cNvPicPr>
            <a:picLocks noChangeAspect="1" noChangeArrowheads="1"/>
          </p:cNvPicPr>
          <p:nvPr/>
        </p:nvPicPr>
        <p:blipFill>
          <a:blip r:embed="rId4" cstate="print"/>
          <a:srcRect/>
          <a:stretch>
            <a:fillRect/>
          </a:stretch>
        </p:blipFill>
        <p:spPr bwMode="auto">
          <a:xfrm>
            <a:off x="5940152" y="3068960"/>
            <a:ext cx="2376264" cy="3096344"/>
          </a:xfrm>
          <a:prstGeom prst="rect">
            <a:avLst/>
          </a:prstGeom>
          <a:noFill/>
        </p:spPr>
      </p:pic>
      <p:graphicFrame>
        <p:nvGraphicFramePr>
          <p:cNvPr id="14" name="13 Tablo"/>
          <p:cNvGraphicFramePr>
            <a:graphicFrameLocks noGrp="1"/>
          </p:cNvGraphicFramePr>
          <p:nvPr/>
        </p:nvGraphicFramePr>
        <p:xfrm>
          <a:off x="107504" y="692696"/>
          <a:ext cx="4968552" cy="5171439"/>
        </p:xfrm>
        <a:graphic>
          <a:graphicData uri="http://schemas.openxmlformats.org/drawingml/2006/table">
            <a:tbl>
              <a:tblPr firstRow="1" bandRow="1">
                <a:tableStyleId>{7DF18680-E054-41AD-8BC1-D1AEF772440D}</a:tableStyleId>
              </a:tblPr>
              <a:tblGrid>
                <a:gridCol w="4968552"/>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dirty="0" smtClean="0"/>
                        <a:t>Güvenli  bölgede “KURUM” bayrağını dalgalandırmak.</a:t>
                      </a:r>
                    </a:p>
                    <a:p>
                      <a:pPr>
                        <a:defRPr/>
                      </a:pPr>
                      <a:r>
                        <a:rPr lang="tr-TR" dirty="0" smtClean="0"/>
                        <a:t>Marka ile olan bütünlüğü sağlayan, amacın markaya ait bayrağın dalgalandırılması olan eğlenceli bir aktivitedir. </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smtClean="0"/>
                        <a:t>Birlikte çözüm  ve strateji </a:t>
                      </a:r>
                      <a:r>
                        <a:rPr lang="tr-TR" baseline="0" dirty="0" smtClean="0"/>
                        <a:t> geliştirme,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İletişim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Etkin problem çözme</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Liderlik ve sorumluluk duygusu</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Ortak</a:t>
                      </a:r>
                      <a:r>
                        <a:rPr lang="tr-TR" baseline="0" dirty="0" smtClean="0"/>
                        <a:t> hedef için hareket edilmesi</a:t>
                      </a:r>
                      <a:endParaRPr lang="tr-TR" dirty="0"/>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4501597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1785810" cy="769441"/>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FAYDALAR</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aphicFrame>
        <p:nvGraphicFramePr>
          <p:cNvPr id="12" name="11 Tablo"/>
          <p:cNvGraphicFramePr>
            <a:graphicFrameLocks noGrp="1"/>
          </p:cNvGraphicFramePr>
          <p:nvPr>
            <p:extLst>
              <p:ext uri="{D42A27DB-BD31-4B8C-83A1-F6EECF244321}">
                <p14:modId xmlns:p14="http://schemas.microsoft.com/office/powerpoint/2010/main" val="69986733"/>
              </p:ext>
            </p:extLst>
          </p:nvPr>
        </p:nvGraphicFramePr>
        <p:xfrm>
          <a:off x="371348" y="1643380"/>
          <a:ext cx="8401305" cy="3571240"/>
        </p:xfrm>
        <a:graphic>
          <a:graphicData uri="http://schemas.openxmlformats.org/drawingml/2006/table">
            <a:tbl>
              <a:tblPr firstRow="1" bandRow="1">
                <a:tableStyleId>{22838BEF-8BB2-4498-84A7-C5851F593DF1}</a:tableStyleId>
              </a:tblPr>
              <a:tblGrid>
                <a:gridCol w="2211896"/>
                <a:gridCol w="1773619"/>
                <a:gridCol w="2473706"/>
                <a:gridCol w="1942084"/>
              </a:tblGrid>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bg1"/>
                          </a:solidFill>
                          <a:latin typeface="Calibri" pitchFamily="34" charset="0"/>
                        </a:rPr>
                        <a:t>“OLİMPİYAT</a:t>
                      </a:r>
                      <a:r>
                        <a:rPr lang="tr-TR" sz="1800" b="1" baseline="0" dirty="0" smtClean="0">
                          <a:solidFill>
                            <a:schemeClr val="bg1"/>
                          </a:solidFill>
                          <a:latin typeface="Calibri" pitchFamily="34" charset="0"/>
                        </a:rPr>
                        <a:t> OYUNLARI</a:t>
                      </a:r>
                      <a:r>
                        <a:rPr lang="tr-TR" sz="1800" b="1" dirty="0" smtClean="0">
                          <a:solidFill>
                            <a:schemeClr val="bg1"/>
                          </a:solidFill>
                          <a:latin typeface="Calibri" pitchFamily="34" charset="0"/>
                        </a:rPr>
                        <a:t>” MOTİVASYON AKTİVİTESİNİN ÖNE ÇIKARDIĞI UNSURLAR</a:t>
                      </a:r>
                      <a:endParaRPr lang="tr-TR" b="1" dirty="0" smtClean="0">
                        <a:solidFill>
                          <a:schemeClr val="bg1"/>
                        </a:solidFill>
                        <a:latin typeface="Calibri" pitchFamily="34" charset="0"/>
                      </a:endParaRPr>
                    </a:p>
                  </a:txBody>
                  <a:tcPr>
                    <a:solidFill>
                      <a:srgbClr val="00B0F0"/>
                    </a:solidFill>
                  </a:tcPr>
                </a:tc>
                <a:tc hMerge="1">
                  <a:txBody>
                    <a:bodyPr/>
                    <a:lstStyle/>
                    <a:p>
                      <a:endParaRPr lang="tr-TR" b="0" dirty="0"/>
                    </a:p>
                  </a:txBody>
                  <a:tcPr/>
                </a:tc>
                <a:tc hMerge="1">
                  <a:txBody>
                    <a:bodyPr/>
                    <a:lstStyle/>
                    <a:p>
                      <a:endParaRPr lang="tr-TR" b="0" dirty="0"/>
                    </a:p>
                  </a:txBody>
                  <a:tcPr/>
                </a:tc>
                <a:tc hMerge="1">
                  <a:txBody>
                    <a:bodyPr/>
                    <a:lstStyle/>
                    <a:p>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t>İletişim</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t>Etkileşim</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t>Kendini Yöneten Ekipler</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t>Strateji Geliştirme</a:t>
                      </a:r>
                    </a:p>
                    <a:p>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Özgüven</a:t>
                      </a:r>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Zaman Kullanımı</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Farklı Düşünme</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Sinerji</a:t>
                      </a:r>
                    </a:p>
                    <a:p>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Destek &amp; Uyum</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Ekip İçi Güven</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Empati </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Proaktif Yaklaşım</a:t>
                      </a:r>
                    </a:p>
                    <a:p>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Etkin Problem Çözme</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Motivasyon</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Hedef Belirleme</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Ekip Uyumu</a:t>
                      </a:r>
                    </a:p>
                    <a:p>
                      <a:endParaRPr lang="tr-T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Sonuç Odaklılık</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Yardımlaşma</a:t>
                      </a:r>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Paylaşım</a:t>
                      </a:r>
                      <a:r>
                        <a:rPr lang="tr-TR" baseline="0" dirty="0" smtClean="0"/>
                        <a:t> Ve Sorumluluk</a:t>
                      </a:r>
                      <a:endParaRPr lang="tr-TR" dirty="0" smtClean="0"/>
                    </a:p>
                    <a:p>
                      <a:endParaRPr lang="tr-T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Liderlik</a:t>
                      </a:r>
                    </a:p>
                    <a:p>
                      <a:endParaRPr lang="tr-TR" b="0" dirty="0"/>
                    </a:p>
                  </a:txBody>
                  <a:tcPr/>
                </a:tc>
              </a:tr>
            </a:tbl>
          </a:graphicData>
        </a:graphic>
      </p:graphicFrame>
      <p:sp>
        <p:nvSpPr>
          <p:cNvPr id="6" name="8 Altbilgi Yer Tutucusu"/>
          <p:cNvSpPr>
            <a:spLocks noGrp="1"/>
          </p:cNvSpPr>
          <p:nvPr>
            <p:ph type="ftr" sz="quarter" idx="11"/>
          </p:nvPr>
        </p:nvSpPr>
        <p:spPr>
          <a:xfrm>
            <a:off x="3124200" y="6356350"/>
            <a:ext cx="2895600" cy="365125"/>
          </a:xfrm>
        </p:spPr>
        <p:txBody>
          <a:bodyPr/>
          <a:lstStyle/>
          <a:p>
            <a:pPr>
              <a:defRPr/>
            </a:pPr>
            <a:r>
              <a:rPr lang="tr-TR" dirty="0" smtClean="0"/>
              <a:t>OLİMPİYAT OYUNLARI</a:t>
            </a:r>
            <a:endParaRPr lang="tr-TR"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a:p>
        </p:txBody>
      </p:sp>
      <p:sp>
        <p:nvSpPr>
          <p:cNvPr id="11" name="7 Dikdörtgen"/>
          <p:cNvSpPr>
            <a:spLocks noChangeArrowheads="1"/>
          </p:cNvSpPr>
          <p:nvPr/>
        </p:nvSpPr>
        <p:spPr bwMode="auto">
          <a:xfrm>
            <a:off x="0" y="0"/>
            <a:ext cx="4987263"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SU TAŞIMA</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026" name="Picture 2" descr="C:\Users\TOSHIBA\Desktop\POZİTİF OUTDOOR\FOTOĞRAFLAR\MARCA EVENT&amp;ABBOTT- TAKIMOYUNLARI  (12.09.2012)\küçük.jpg"/>
          <p:cNvPicPr>
            <a:picLocks noChangeAspect="1" noChangeArrowheads="1"/>
          </p:cNvPicPr>
          <p:nvPr/>
        </p:nvPicPr>
        <p:blipFill>
          <a:blip r:embed="rId3" cstate="print"/>
          <a:srcRect/>
          <a:stretch>
            <a:fillRect/>
          </a:stretch>
        </p:blipFill>
        <p:spPr bwMode="auto">
          <a:xfrm>
            <a:off x="5292079" y="692696"/>
            <a:ext cx="3456385" cy="2152469"/>
          </a:xfrm>
          <a:prstGeom prst="rect">
            <a:avLst/>
          </a:prstGeom>
          <a:noFill/>
        </p:spPr>
      </p:pic>
      <p:pic>
        <p:nvPicPr>
          <p:cNvPr id="1027" name="Picture 3" descr="C:\Users\TOSHIBA\Desktop\POZİTİF OUTDOOR\FOTOĞRAFLAR\MARCA EVENT&amp;ABBOTT- TAKIMOYUNLARI  (12.09.2012)\küçük-1.jpg"/>
          <p:cNvPicPr>
            <a:picLocks noChangeAspect="1" noChangeArrowheads="1"/>
          </p:cNvPicPr>
          <p:nvPr/>
        </p:nvPicPr>
        <p:blipFill>
          <a:blip r:embed="rId4" cstate="print"/>
          <a:srcRect/>
          <a:stretch>
            <a:fillRect/>
          </a:stretch>
        </p:blipFill>
        <p:spPr bwMode="auto">
          <a:xfrm>
            <a:off x="5292080" y="3212976"/>
            <a:ext cx="3456384" cy="2232248"/>
          </a:xfrm>
          <a:prstGeom prst="rect">
            <a:avLst/>
          </a:prstGeom>
          <a:noFill/>
        </p:spPr>
      </p:pic>
      <p:graphicFrame>
        <p:nvGraphicFramePr>
          <p:cNvPr id="8" name="7 Tablo"/>
          <p:cNvGraphicFramePr>
            <a:graphicFrameLocks noGrp="1"/>
          </p:cNvGraphicFramePr>
          <p:nvPr/>
        </p:nvGraphicFramePr>
        <p:xfrm>
          <a:off x="107504" y="692696"/>
          <a:ext cx="4968552" cy="4429759"/>
        </p:xfrm>
        <a:graphic>
          <a:graphicData uri="http://schemas.openxmlformats.org/drawingml/2006/table">
            <a:tbl>
              <a:tblPr firstRow="1" bandRow="1">
                <a:tableStyleId>{7DF18680-E054-41AD-8BC1-D1AEF772440D}</a:tableStyleId>
              </a:tblPr>
              <a:tblGrid>
                <a:gridCol w="4968552"/>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dirty="0" smtClean="0"/>
                        <a:t>Her takımın, dolu kovadaki suyu, süngerler ile boş kovaya taşıması ve mümkün olan en fazla miktar ile doldurmaya çalışması </a:t>
                      </a:r>
                    </a:p>
                    <a:p>
                      <a:pPr>
                        <a:defRPr/>
                      </a:pPr>
                      <a:r>
                        <a:rPr lang="tr-TR" dirty="0" smtClean="0"/>
                        <a:t>Rekabet, ekip uyumu, zaman kullanımı gibi unsurların ön plana çıkarıldığı bir aktivitedir</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smtClean="0"/>
                        <a:t>Birlikte çözüm  ve strateji </a:t>
                      </a:r>
                      <a:r>
                        <a:rPr lang="tr-TR" baseline="0" dirty="0" smtClean="0"/>
                        <a:t> geliştirme,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İletişim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Etkin problem çözme</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Liderlik ve sorumluluk duygusu</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Ortak</a:t>
                      </a:r>
                      <a:r>
                        <a:rPr lang="tr-TR" baseline="0" dirty="0" smtClean="0"/>
                        <a:t> hedef için hareket edilmesi</a:t>
                      </a:r>
                      <a:endParaRPr lang="tr-TR" dirty="0"/>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415599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childTnLst>
                                </p:cTn>
                              </p:par>
                              <p:par>
                                <p:cTn id="17" presetID="10"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a:xfrm>
            <a:off x="3124200" y="6376243"/>
            <a:ext cx="2895600" cy="365125"/>
          </a:xfrm>
        </p:spPr>
        <p:txBody>
          <a:bodyPr/>
          <a:lstStyle/>
          <a:p>
            <a:pPr>
              <a:defRPr/>
            </a:pPr>
            <a:r>
              <a:rPr lang="tr-TR" smtClean="0"/>
              <a:t>OLİMPİYAT OYUNLARI</a:t>
            </a:r>
            <a:endParaRPr lang="tr-TR" dirty="0"/>
          </a:p>
        </p:txBody>
      </p:sp>
      <p:sp>
        <p:nvSpPr>
          <p:cNvPr id="11" name="7 Dikdörtgen"/>
          <p:cNvSpPr>
            <a:spLocks noChangeArrowheads="1"/>
          </p:cNvSpPr>
          <p:nvPr/>
        </p:nvSpPr>
        <p:spPr bwMode="auto">
          <a:xfrm>
            <a:off x="0" y="0"/>
            <a:ext cx="6171882"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AĞIZDA TOP TAŞIMA</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4" name="Picture 3" descr="C:\POZİTİF OUTDOOR\AKTİVİTE ARAŞTIRMA\TEAM BUILDING\takım oyunları\images.jpg"/>
          <p:cNvPicPr>
            <a:picLocks noChangeAspect="1" noChangeArrowheads="1"/>
          </p:cNvPicPr>
          <p:nvPr/>
        </p:nvPicPr>
        <p:blipFill>
          <a:blip r:embed="rId3" cstate="print"/>
          <a:srcRect/>
          <a:stretch>
            <a:fillRect/>
          </a:stretch>
        </p:blipFill>
        <p:spPr bwMode="auto">
          <a:xfrm>
            <a:off x="5292080" y="692696"/>
            <a:ext cx="3420888" cy="2160240"/>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92080" y="3212976"/>
            <a:ext cx="3384376" cy="2160240"/>
          </a:xfrm>
          <a:prstGeom prst="rect">
            <a:avLst/>
          </a:prstGeom>
          <a:noFill/>
        </p:spPr>
      </p:pic>
      <p:graphicFrame>
        <p:nvGraphicFramePr>
          <p:cNvPr id="8" name="7 Tablo"/>
          <p:cNvGraphicFramePr>
            <a:graphicFrameLocks noGrp="1"/>
          </p:cNvGraphicFramePr>
          <p:nvPr/>
        </p:nvGraphicFramePr>
        <p:xfrm>
          <a:off x="107504" y="692696"/>
          <a:ext cx="4968552" cy="3881119"/>
        </p:xfrm>
        <a:graphic>
          <a:graphicData uri="http://schemas.openxmlformats.org/drawingml/2006/table">
            <a:tbl>
              <a:tblPr firstRow="1" bandRow="1">
                <a:tableStyleId>{7DF18680-E054-41AD-8BC1-D1AEF772440D}</a:tableStyleId>
              </a:tblPr>
              <a:tblGrid>
                <a:gridCol w="4968552"/>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dirty="0" smtClean="0"/>
                        <a:t>Tahta kaşıklar yardımıyla ağzımızda topladığımız narları taşıyoruz. Düşürmeden en fazla nar taşıyabilen ekip  yarışmayı kazanır.</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Takım halinde hareket 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İletişim </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415599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sp>
        <p:nvSpPr>
          <p:cNvPr id="12" name="7 Dikdörtgen"/>
          <p:cNvSpPr>
            <a:spLocks noChangeArrowheads="1"/>
          </p:cNvSpPr>
          <p:nvPr/>
        </p:nvSpPr>
        <p:spPr bwMode="auto">
          <a:xfrm>
            <a:off x="0" y="0"/>
            <a:ext cx="447750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BEZBOL</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18693" y="720527"/>
            <a:ext cx="3301779" cy="2204417"/>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08104" y="3284984"/>
            <a:ext cx="3312368" cy="2160240"/>
          </a:xfrm>
          <a:prstGeom prst="rect">
            <a:avLst/>
          </a:prstGeom>
          <a:noFill/>
          <a:ln w="9525">
            <a:noFill/>
            <a:miter lim="800000"/>
            <a:headEnd/>
            <a:tailEnd/>
          </a:ln>
          <a:effectLst/>
        </p:spPr>
      </p:pic>
      <p:graphicFrame>
        <p:nvGraphicFramePr>
          <p:cNvPr id="10" name="9 Tablo"/>
          <p:cNvGraphicFramePr>
            <a:graphicFrameLocks noGrp="1"/>
          </p:cNvGraphicFramePr>
          <p:nvPr/>
        </p:nvGraphicFramePr>
        <p:xfrm>
          <a:off x="107504" y="692696"/>
          <a:ext cx="5159896" cy="415544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sz="1800" dirty="0" smtClean="0"/>
                        <a:t>İki takım karşılıklı olarak, hep birlikte tuttukları bir kumaş ile voleybola benzer bir oyunda mücadele ederler.  Voleyboldan farkı</a:t>
                      </a:r>
                      <a:r>
                        <a:rPr lang="tr-TR" sz="1800" baseline="0" dirty="0" smtClean="0"/>
                        <a:t> ise top yerine su dolu balonlarla oynanmasıdır.</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Takım halinde hareket 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Ekip uyumunun öneminin vurgulaması</a:t>
                      </a:r>
                      <a:endParaRPr lang="tr-TR" dirty="0"/>
                    </a:p>
                  </a:txBody>
                  <a:tcPr/>
                </a:tc>
              </a:tr>
              <a:tr h="370840">
                <a:tc>
                  <a:txBody>
                    <a:bodyPr/>
                    <a:lstStyle/>
                    <a:p>
                      <a:pPr>
                        <a:buClr>
                          <a:srgbClr val="00B0F0"/>
                        </a:buClr>
                        <a:buFont typeface="Wingdings" pitchFamily="2" charset="2"/>
                        <a:buChar char="§"/>
                      </a:pPr>
                      <a:r>
                        <a:rPr lang="tr-TR" sz="1800" dirty="0" smtClean="0"/>
                        <a:t>İletişim </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1000"/>
                                        <p:tgtEl>
                                          <p:spTgt spid="2052"/>
                                        </p:tgtEl>
                                      </p:cBhvr>
                                    </p:animEffect>
                                  </p:childTnLst>
                                </p:cTn>
                              </p:par>
                              <p:par>
                                <p:cTn id="17" presetID="10" presetClass="entr" presetSubtype="0"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sp>
        <p:nvSpPr>
          <p:cNvPr id="12" name="7 Dikdörtgen"/>
          <p:cNvSpPr>
            <a:spLocks noChangeArrowheads="1"/>
          </p:cNvSpPr>
          <p:nvPr/>
        </p:nvSpPr>
        <p:spPr bwMode="auto">
          <a:xfrm>
            <a:off x="0" y="-27384"/>
            <a:ext cx="473879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TEK AYAK</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5530977" y="692696"/>
            <a:ext cx="3361503" cy="2232248"/>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530977" y="3356992"/>
            <a:ext cx="3361503" cy="2376264"/>
          </a:xfrm>
          <a:prstGeom prst="rect">
            <a:avLst/>
          </a:prstGeom>
          <a:noFill/>
          <a:ln w="9525">
            <a:noFill/>
            <a:miter lim="800000"/>
            <a:headEnd/>
            <a:tailEnd/>
          </a:ln>
          <a:effectLst/>
        </p:spPr>
      </p:pic>
      <p:graphicFrame>
        <p:nvGraphicFramePr>
          <p:cNvPr id="10" name="9 Tablo"/>
          <p:cNvGraphicFramePr>
            <a:graphicFrameLocks noGrp="1"/>
          </p:cNvGraphicFramePr>
          <p:nvPr/>
        </p:nvGraphicFramePr>
        <p:xfrm>
          <a:off x="107504" y="692696"/>
          <a:ext cx="5159896" cy="360680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sz="1800" dirty="0" smtClean="0"/>
                        <a:t>Zorlaştırılmış ve heyecanı artırılmış bir çuval yarışı ile takımlar en kısa sürede parkuru tamamlamaya çalışır.</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Takım halinde hareket 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Ekip uyumunun öneminin vurgulaması</a:t>
                      </a:r>
                      <a:endParaRPr lang="tr-TR" dirty="0"/>
                    </a:p>
                  </a:txBody>
                  <a:tcPr/>
                </a:tc>
              </a:tr>
              <a:tr h="370840">
                <a:tc>
                  <a:txBody>
                    <a:bodyPr/>
                    <a:lstStyle/>
                    <a:p>
                      <a:pPr>
                        <a:buClr>
                          <a:srgbClr val="00B0F0"/>
                        </a:buClr>
                        <a:buFont typeface="Wingdings" pitchFamily="2" charset="2"/>
                        <a:buChar char="§"/>
                      </a:pPr>
                      <a:r>
                        <a:rPr lang="tr-TR" sz="1800" dirty="0" smtClean="0"/>
                        <a:t>İletişim </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92075" indent="-92075">
                        <a:buClr>
                          <a:srgbClr val="00B0F0"/>
                        </a:buClr>
                        <a:buFont typeface="Wingdings" pitchFamily="2" charset="2"/>
                        <a:buChar char="§"/>
                        <a:defRPr/>
                      </a:pPr>
                      <a:r>
                        <a:rPr lang="tr-TR" dirty="0" smtClean="0"/>
                        <a:t>Birlikte hareket etmeyi gerektirmesi,</a:t>
                      </a:r>
                      <a:endParaRPr lang="tr-TR" dirty="0"/>
                    </a:p>
                  </a:txBody>
                  <a:tcPr/>
                </a:tc>
              </a:tr>
            </a:tbl>
          </a:graphicData>
        </a:graphic>
      </p:graphicFrame>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000"/>
                                        <p:tgtEl>
                                          <p:spTgt spid="3074"/>
                                        </p:tgtEl>
                                      </p:cBhvr>
                                    </p:animEffect>
                                  </p:childTnLst>
                                </p:cTn>
                              </p:par>
                              <p:par>
                                <p:cTn id="17" presetID="10"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pic>
        <p:nvPicPr>
          <p:cNvPr id="4098" name="Picture 2"/>
          <p:cNvPicPr>
            <a:picLocks noChangeAspect="1" noChangeArrowheads="1"/>
          </p:cNvPicPr>
          <p:nvPr/>
        </p:nvPicPr>
        <p:blipFill>
          <a:blip r:embed="rId3" cstate="print"/>
          <a:srcRect/>
          <a:stretch>
            <a:fillRect/>
          </a:stretch>
        </p:blipFill>
        <p:spPr bwMode="auto">
          <a:xfrm>
            <a:off x="5508104" y="836712"/>
            <a:ext cx="3312368" cy="216024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5495397" y="3356992"/>
            <a:ext cx="3253067" cy="2160240"/>
          </a:xfrm>
          <a:prstGeom prst="rect">
            <a:avLst/>
          </a:prstGeom>
          <a:noFill/>
          <a:ln w="9525">
            <a:noFill/>
            <a:miter lim="800000"/>
            <a:headEnd/>
            <a:tailEnd/>
          </a:ln>
          <a:effectLst/>
        </p:spPr>
      </p:pic>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1" name="7 Dikdörtgen"/>
          <p:cNvSpPr>
            <a:spLocks noChangeArrowheads="1"/>
          </p:cNvSpPr>
          <p:nvPr/>
        </p:nvSpPr>
        <p:spPr bwMode="auto">
          <a:xfrm>
            <a:off x="0" y="0"/>
            <a:ext cx="5132698"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TOP TAŞIMA</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06153509"/>
              </p:ext>
            </p:extLst>
          </p:nvPr>
        </p:nvGraphicFramePr>
        <p:xfrm>
          <a:off x="107504" y="836712"/>
          <a:ext cx="5159896" cy="388111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Kurallara uygun bir şekilde, tüm takım üyeleri, sıra ile topu belirlenen hedefe en kısa sürede ulaştırmaya çalışır. .</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Takım halinde hareket 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Ekip uyumunun öneminin vurgulaması</a:t>
                      </a:r>
                      <a:endParaRPr lang="tr-TR" dirty="0"/>
                    </a:p>
                  </a:txBody>
                  <a:tcPr/>
                </a:tc>
              </a:tr>
              <a:tr h="370840">
                <a:tc>
                  <a:txBody>
                    <a:bodyPr/>
                    <a:lstStyle/>
                    <a:p>
                      <a:pPr>
                        <a:buClr>
                          <a:srgbClr val="00B0F0"/>
                        </a:buClr>
                        <a:buFont typeface="Wingdings" pitchFamily="2" charset="2"/>
                        <a:buChar char="§"/>
                      </a:pPr>
                      <a:r>
                        <a:rPr lang="tr-TR" sz="1800" dirty="0" smtClean="0"/>
                        <a:t>İletişim </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92075" indent="-92075">
                        <a:buClr>
                          <a:srgbClr val="00B0F0"/>
                        </a:buClr>
                        <a:buFont typeface="Wingdings" pitchFamily="2" charset="2"/>
                        <a:buChar char="§"/>
                        <a:defRPr/>
                      </a:pPr>
                      <a:r>
                        <a:rPr lang="tr-TR" dirty="0" smtClean="0"/>
                        <a:t>Birlikte hareket etmeyi gerektirmesi,</a:t>
                      </a:r>
                      <a:endParaRPr lang="tr-TR" dirty="0"/>
                    </a:p>
                  </a:txBody>
                  <a:tcPr/>
                </a:tc>
              </a:tr>
            </a:tbl>
          </a:graphicData>
        </a:graphic>
      </p:graphicFrame>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childTnLst>
                                </p:cTn>
                              </p:par>
                              <p:par>
                                <p:cTn id="14" presetID="10" presetClass="entr" presetSubtype="0"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fade">
                                      <p:cBhvr>
                                        <p:cTn id="16" dur="1000"/>
                                        <p:tgtEl>
                                          <p:spTgt spid="409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pic>
        <p:nvPicPr>
          <p:cNvPr id="10" name="Picture 2" descr="C:\POZİTİF OUTDOOR\AKTİVİTE ARAŞTIRMA\TEAM BUILDING\takım oyunları\DSC_0101.JPG"/>
          <p:cNvPicPr>
            <a:picLocks noChangeAspect="1" noChangeArrowheads="1"/>
          </p:cNvPicPr>
          <p:nvPr/>
        </p:nvPicPr>
        <p:blipFill>
          <a:blip r:embed="rId3" cstate="print"/>
          <a:srcRect/>
          <a:stretch>
            <a:fillRect/>
          </a:stretch>
        </p:blipFill>
        <p:spPr bwMode="auto">
          <a:xfrm>
            <a:off x="5508104" y="836712"/>
            <a:ext cx="3312368" cy="2160240"/>
          </a:xfrm>
          <a:prstGeom prst="rect">
            <a:avLst/>
          </a:prstGeom>
          <a:noFill/>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08104" y="3356992"/>
            <a:ext cx="3312368" cy="2160240"/>
          </a:xfrm>
          <a:prstGeom prst="rect">
            <a:avLst/>
          </a:prstGeom>
          <a:noFill/>
        </p:spPr>
      </p:pic>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3" name="7 Dikdörtgen"/>
          <p:cNvSpPr>
            <a:spLocks noChangeArrowheads="1"/>
          </p:cNvSpPr>
          <p:nvPr/>
        </p:nvSpPr>
        <p:spPr bwMode="auto">
          <a:xfrm>
            <a:off x="0" y="44624"/>
            <a:ext cx="525521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HALAT ÇEKME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140598112"/>
              </p:ext>
            </p:extLst>
          </p:nvPr>
        </p:nvGraphicFramePr>
        <p:xfrm>
          <a:off x="107504" y="836712"/>
          <a:ext cx="5159896" cy="388111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a:defRPr/>
                      </a:pPr>
                      <a:r>
                        <a:rPr lang="tr-TR" sz="1800" dirty="0" smtClean="0"/>
                        <a:t>Takımlar karşılıklı olarak bir halatın iki ucunda yarışırlar. En güçlü olmak her zaman yetmiyor, en iyi taktiği de uygulamak gerekli. </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Takım halinde hareket 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Ekip uyumunun öneminin vurgulaması</a:t>
                      </a:r>
                      <a:endParaRPr lang="tr-TR" dirty="0"/>
                    </a:p>
                  </a:txBody>
                  <a:tcPr/>
                </a:tc>
              </a:tr>
              <a:tr h="370840">
                <a:tc>
                  <a:txBody>
                    <a:bodyPr/>
                    <a:lstStyle/>
                    <a:p>
                      <a:pPr>
                        <a:buClr>
                          <a:srgbClr val="00B0F0"/>
                        </a:buClr>
                        <a:buFont typeface="Wingdings" pitchFamily="2" charset="2"/>
                        <a:buChar char="§"/>
                      </a:pPr>
                      <a:r>
                        <a:rPr lang="tr-TR" sz="1800" dirty="0" smtClean="0"/>
                        <a:t>İletişim </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92075" indent="-92075">
                        <a:buClr>
                          <a:srgbClr val="00B0F0"/>
                        </a:buClr>
                        <a:buFont typeface="Wingdings" pitchFamily="2" charset="2"/>
                        <a:buChar char="§"/>
                        <a:defRPr/>
                      </a:pPr>
                      <a:r>
                        <a:rPr lang="tr-TR" dirty="0" smtClean="0"/>
                        <a:t>Birlikte hareket etmeyi gerektirmesi,</a:t>
                      </a:r>
                      <a:endParaRPr lang="tr-TR" dirty="0"/>
                    </a:p>
                  </a:txBody>
                  <a:tcPr/>
                </a:tc>
              </a:tr>
            </a:tbl>
          </a:graphicData>
        </a:graphic>
      </p:graphicFrame>
    </p:spTree>
    <p:extLst>
      <p:ext uri="{BB962C8B-B14F-4D97-AF65-F5344CB8AC3E}">
        <p14:creationId xmlns:p14="http://schemas.microsoft.com/office/powerpoint/2010/main" val="220332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836712"/>
            <a:ext cx="3384376" cy="20882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284276"/>
            <a:ext cx="3384376" cy="2016932"/>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342592"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KÖPRÜ</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849066609"/>
              </p:ext>
            </p:extLst>
          </p:nvPr>
        </p:nvGraphicFramePr>
        <p:xfrm>
          <a:off x="107504" y="836712"/>
          <a:ext cx="5159896" cy="497839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a:buClr>
                          <a:srgbClr val="92D050"/>
                        </a:buClr>
                        <a:buFont typeface="Wingdings" pitchFamily="2" charset="2"/>
                        <a:buNone/>
                      </a:pPr>
                      <a:r>
                        <a:rPr lang="tr-TR" sz="1800" dirty="0" smtClean="0"/>
                        <a:t>Takım üyelerini bekleyen engeller</a:t>
                      </a:r>
                      <a:r>
                        <a:rPr lang="tr-TR" sz="1800" baseline="0" dirty="0" smtClean="0"/>
                        <a:t> ile dolu bir parkurumuz vardır. Takım üyeleri birbirinden ayrılmadan engeller ile dolu bu parkuru en kısa zamanda köprüler kurarak aşmak zorundadırlar. Engelleri aşarken ellerindeki kısıtlı malzemeleri kaybetmeden, kurallara uygun şekilde kullanmaları gerekmektedir. </a:t>
                      </a:r>
                      <a:endParaRPr lang="tr-TR"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285750" marR="0" indent="-285750" algn="l" defTabSz="914400" rtl="0" eaLnBrk="1" fontAlgn="auto" latinLnBrk="0" hangingPunct="1">
                        <a:lnSpc>
                          <a:spcPct val="100000"/>
                        </a:lnSpc>
                        <a:spcBef>
                          <a:spcPts val="0"/>
                        </a:spcBef>
                        <a:spcAft>
                          <a:spcPts val="0"/>
                        </a:spcAft>
                        <a:buClr>
                          <a:schemeClr val="tx2">
                            <a:lumMod val="60000"/>
                            <a:lumOff val="40000"/>
                          </a:schemeClr>
                        </a:buClr>
                        <a:buSzTx/>
                        <a:buFont typeface="Wingdings" charset="2"/>
                        <a:buChar char="§"/>
                        <a:tabLst/>
                        <a:defRPr/>
                      </a:pPr>
                      <a:r>
                        <a:rPr lang="tr-TR" dirty="0" smtClean="0"/>
                        <a:t>Problem çözme</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chemeClr val="tx2">
                            <a:lumMod val="60000"/>
                            <a:lumOff val="40000"/>
                          </a:schemeClr>
                        </a:buClr>
                        <a:buSzTx/>
                        <a:buFont typeface="Wingdings" charset="2"/>
                        <a:buChar char="§"/>
                        <a:tabLst/>
                        <a:defRPr/>
                      </a:pPr>
                      <a:r>
                        <a:rPr lang="tr-TR" dirty="0" smtClean="0"/>
                        <a:t>Hızlı karar verme </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chemeClr val="tx2">
                            <a:lumMod val="60000"/>
                            <a:lumOff val="40000"/>
                          </a:schemeClr>
                        </a:buClr>
                        <a:buSzTx/>
                        <a:buFont typeface="Wingdings" charset="2"/>
                        <a:buChar char="§"/>
                        <a:tabLst/>
                        <a:defRPr/>
                      </a:pPr>
                      <a:r>
                        <a:rPr lang="tr-TR" dirty="0" smtClean="0"/>
                        <a:t>Destek ve motivasyon</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chemeClr val="tx2">
                            <a:lumMod val="60000"/>
                            <a:lumOff val="40000"/>
                          </a:schemeClr>
                        </a:buClr>
                        <a:buSzTx/>
                        <a:buFont typeface="Wingdings" charset="2"/>
                        <a:buChar char="§"/>
                        <a:tabLst/>
                        <a:defRPr/>
                      </a:pPr>
                      <a:r>
                        <a:rPr lang="tr-TR" dirty="0" smtClean="0"/>
                        <a:t>Senkronize hareket etmek</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chemeClr val="tx2">
                            <a:lumMod val="60000"/>
                            <a:lumOff val="40000"/>
                          </a:schemeClr>
                        </a:buClr>
                        <a:buSzTx/>
                        <a:buFont typeface="Wingdings" charset="2"/>
                        <a:buChar char="§"/>
                        <a:tabLst/>
                        <a:defRPr/>
                      </a:pPr>
                      <a:r>
                        <a:rPr lang="tr-TR" dirty="0" smtClean="0"/>
                        <a:t>Etkileşim</a:t>
                      </a:r>
                      <a:endParaRPr lang="tr-TR"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
                          <a:schemeClr val="tx2">
                            <a:lumMod val="60000"/>
                            <a:lumOff val="40000"/>
                          </a:schemeClr>
                        </a:buClr>
                        <a:buSzTx/>
                        <a:buFont typeface="Wingdings" charset="2"/>
                        <a:buChar char="§"/>
                        <a:tabLst/>
                        <a:defRPr/>
                      </a:pPr>
                      <a:r>
                        <a:rPr lang="tr-TR" dirty="0" smtClean="0"/>
                        <a:t>Strateji belirleme</a:t>
                      </a:r>
                      <a:endParaRPr lang="tr-TR" dirty="0"/>
                    </a:p>
                  </a:txBody>
                  <a:tcPr/>
                </a:tc>
              </a:tr>
            </a:tbl>
          </a:graphicData>
        </a:graphic>
      </p:graphicFrame>
    </p:spTree>
    <p:extLst>
      <p:ext uri="{BB962C8B-B14F-4D97-AF65-F5344CB8AC3E}">
        <p14:creationId xmlns:p14="http://schemas.microsoft.com/office/powerpoint/2010/main" val="17958098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5" y="836712"/>
            <a:ext cx="3312368" cy="20882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284984"/>
            <a:ext cx="3312368" cy="2088232"/>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33312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TAKSİ</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847033126"/>
              </p:ext>
            </p:extLst>
          </p:nvPr>
        </p:nvGraphicFramePr>
        <p:xfrm>
          <a:off x="107504" y="836712"/>
          <a:ext cx="5159896" cy="488188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a:buClr>
                          <a:srgbClr val="92D050"/>
                        </a:buClr>
                        <a:buFont typeface="Wingdings" pitchFamily="2" charset="2"/>
                        <a:buNone/>
                      </a:pPr>
                      <a:r>
                        <a:rPr lang="tr-TR" dirty="0" smtClean="0"/>
                        <a:t>Taksi</a:t>
                      </a:r>
                      <a:r>
                        <a:rPr lang="tr-TR" baseline="0" dirty="0" smtClean="0"/>
                        <a:t> aktivitesi eğlenceyi ve mücadeleyi </a:t>
                      </a:r>
                      <a:r>
                        <a:rPr lang="tr-TR" baseline="0" dirty="0" err="1" smtClean="0"/>
                        <a:t>birarada</a:t>
                      </a:r>
                      <a:r>
                        <a:rPr lang="tr-TR" baseline="0" dirty="0" smtClean="0"/>
                        <a:t> doya doya yaşatacak bir çalışma. Ekip üyeleri sırasıyla taksi </a:t>
                      </a:r>
                      <a:r>
                        <a:rPr lang="tr-TR" baseline="0" dirty="0" err="1" smtClean="0"/>
                        <a:t>şöförü</a:t>
                      </a:r>
                      <a:r>
                        <a:rPr lang="tr-TR" baseline="0" dirty="0" smtClean="0"/>
                        <a:t> ve taksi yolcusu olurlar. </a:t>
                      </a:r>
                    </a:p>
                    <a:p>
                      <a:pPr>
                        <a:buClr>
                          <a:srgbClr val="92D050"/>
                        </a:buClr>
                        <a:buFont typeface="Wingdings" pitchFamily="2" charset="2"/>
                        <a:buNone/>
                      </a:pPr>
                      <a:r>
                        <a:rPr lang="tr-TR" baseline="0" dirty="0" smtClean="0"/>
                        <a:t>Taksinin parkur üzerinde tamamlaması gereken görevleri vardır. Her ekip belli görevleri yerine getirirler, hangi görevi hangi ekibin gerçekleştireceğine karar </a:t>
                      </a:r>
                      <a:r>
                        <a:rPr lang="tr-TR" baseline="0" dirty="0" err="1" smtClean="0"/>
                        <a:t>verilemsinde</a:t>
                      </a:r>
                      <a:r>
                        <a:rPr lang="tr-TR" baseline="0" dirty="0" smtClean="0"/>
                        <a:t> ekip üyelerinin yetenekleri etkileyici olacaktır.</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Takım halinde hareket etme</a:t>
                      </a:r>
                      <a:endParaRPr lang="tr-TR" dirty="0"/>
                    </a:p>
                  </a:txBody>
                  <a:tcPr/>
                </a:tc>
              </a:tr>
              <a:tr h="370840">
                <a:tc>
                  <a:txBody>
                    <a:bodyPr/>
                    <a:lstStyle/>
                    <a:p>
                      <a:pPr>
                        <a:buClr>
                          <a:srgbClr val="00B0F0"/>
                        </a:buClr>
                        <a:buFont typeface="Wingdings" pitchFamily="2" charset="2"/>
                        <a:buChar char="§"/>
                      </a:pPr>
                      <a:r>
                        <a:rPr lang="tr-TR" sz="1800" dirty="0" smtClean="0"/>
                        <a:t>İletişim </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Uyumlu ve sistemli çalışma</a:t>
                      </a:r>
                      <a:endParaRPr lang="tr-TR" dirty="0"/>
                    </a:p>
                  </a:txBody>
                  <a:tcPr/>
                </a:tc>
              </a:tr>
              <a:tr h="370840">
                <a:tc>
                  <a:txBody>
                    <a:bodyPr/>
                    <a:lstStyle/>
                    <a:p>
                      <a:pPr marL="92075" indent="-92075">
                        <a:buClr>
                          <a:srgbClr val="00B0F0"/>
                        </a:buClr>
                        <a:buFont typeface="Wingdings" pitchFamily="2" charset="2"/>
                        <a:buChar char="§"/>
                        <a:defRPr/>
                      </a:pPr>
                      <a:r>
                        <a:rPr lang="tr-TR" dirty="0" smtClean="0"/>
                        <a:t>Birlikte hareket etmeyi gerektirmesi,</a:t>
                      </a:r>
                      <a:endParaRPr lang="tr-TR" dirty="0"/>
                    </a:p>
                  </a:txBody>
                  <a:tcPr/>
                </a:tc>
              </a:tr>
            </a:tbl>
          </a:graphicData>
        </a:graphic>
      </p:graphicFrame>
    </p:spTree>
    <p:extLst>
      <p:ext uri="{BB962C8B-B14F-4D97-AF65-F5344CB8AC3E}">
        <p14:creationId xmlns:p14="http://schemas.microsoft.com/office/powerpoint/2010/main" val="29052646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5045" y="764704"/>
            <a:ext cx="3381451" cy="21602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284984"/>
            <a:ext cx="3384376" cy="2160240"/>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502821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LASTİK TOP</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2 Tablo"/>
          <p:cNvGraphicFramePr>
            <a:graphicFrameLocks noGrp="1"/>
          </p:cNvGraphicFramePr>
          <p:nvPr>
            <p:extLst>
              <p:ext uri="{D42A27DB-BD31-4B8C-83A1-F6EECF244321}">
                <p14:modId xmlns:p14="http://schemas.microsoft.com/office/powerpoint/2010/main" val="2170267740"/>
              </p:ext>
            </p:extLst>
          </p:nvPr>
        </p:nvGraphicFramePr>
        <p:xfrm>
          <a:off x="107504" y="765657"/>
          <a:ext cx="5328592" cy="4607559"/>
        </p:xfrm>
        <a:graphic>
          <a:graphicData uri="http://schemas.openxmlformats.org/drawingml/2006/table">
            <a:tbl>
              <a:tblPr firstRow="1" bandRow="1">
                <a:tableStyleId>{7DF18680-E054-41AD-8BC1-D1AEF772440D}</a:tableStyleId>
              </a:tblPr>
              <a:tblGrid>
                <a:gridCol w="5328592"/>
              </a:tblGrid>
              <a:tr h="370840">
                <a:tc>
                  <a:txBody>
                    <a:bodyPr/>
                    <a:lstStyle/>
                    <a:p>
                      <a:r>
                        <a:rPr lang="tr-TR" dirty="0" smtClean="0"/>
                        <a:t>Amaç</a:t>
                      </a:r>
                      <a:endParaRPr lang="tr-TR" dirty="0"/>
                    </a:p>
                  </a:txBody>
                  <a:tcPr>
                    <a:solidFill>
                      <a:srgbClr val="00B0F0"/>
                    </a:solidFill>
                  </a:tcPr>
                </a:tc>
              </a:tr>
              <a:tr h="370840">
                <a:tc>
                  <a:txBody>
                    <a:bodyPr/>
                    <a:lstStyle/>
                    <a:p>
                      <a:pPr>
                        <a:buClr>
                          <a:srgbClr val="92D050"/>
                        </a:buClr>
                        <a:buFont typeface="Wingdings" pitchFamily="2" charset="2"/>
                        <a:buNone/>
                      </a:pPr>
                      <a:r>
                        <a:rPr lang="tr-TR" dirty="0" smtClean="0"/>
                        <a:t>Lastik top aktivitesinde, ekipler topumuzu parkurun başından sonuna kadar götürmeye</a:t>
                      </a:r>
                      <a:r>
                        <a:rPr lang="tr-TR" baseline="0" dirty="0" smtClean="0"/>
                        <a:t> çalışırlar. Bunu yaparken topun yere değmemesi gerekmektedir. Lastik ve ipler yardımıyla bu işlemi yapmaya çalışırlar. İpleri birbirine dolaştırmadan hızlı bir şekilde topu içine koyduğumuz lastiği hareket </a:t>
                      </a:r>
                      <a:r>
                        <a:rPr lang="tr-TR" baseline="0" dirty="0" err="1" smtClean="0"/>
                        <a:t>ettiririler</a:t>
                      </a:r>
                      <a:r>
                        <a:rPr lang="tr-TR" baseline="0" dirty="0" smtClean="0"/>
                        <a:t>. </a:t>
                      </a:r>
                    </a:p>
                    <a:p>
                      <a:pPr>
                        <a:buClr>
                          <a:srgbClr val="92D050"/>
                        </a:buClr>
                        <a:buFont typeface="Wingdings" pitchFamily="2" charset="2"/>
                        <a:buNone/>
                      </a:pPr>
                      <a:r>
                        <a:rPr lang="tr-TR" baseline="0" dirty="0" smtClean="0"/>
                        <a:t>Keyifli koordinasyon ve dikkat gerektiren bir aktivite.</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smtClean="0"/>
                        <a:t>Birlikte çözüm üretme,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Etkin problem çözme</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bl>
          </a:graphicData>
        </a:graphic>
      </p:graphicFrame>
    </p:spTree>
    <p:extLst>
      <p:ext uri="{BB962C8B-B14F-4D97-AF65-F5344CB8AC3E}">
        <p14:creationId xmlns:p14="http://schemas.microsoft.com/office/powerpoint/2010/main" val="2237520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836712"/>
            <a:ext cx="3384376" cy="20882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284984"/>
            <a:ext cx="3312368" cy="2088232"/>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158873"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KULE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2 Tablo"/>
          <p:cNvGraphicFramePr>
            <a:graphicFrameLocks noGrp="1"/>
          </p:cNvGraphicFramePr>
          <p:nvPr>
            <p:extLst>
              <p:ext uri="{D42A27DB-BD31-4B8C-83A1-F6EECF244321}">
                <p14:modId xmlns:p14="http://schemas.microsoft.com/office/powerpoint/2010/main" val="72313467"/>
              </p:ext>
            </p:extLst>
          </p:nvPr>
        </p:nvGraphicFramePr>
        <p:xfrm>
          <a:off x="107504" y="810241"/>
          <a:ext cx="5328592" cy="4058919"/>
        </p:xfrm>
        <a:graphic>
          <a:graphicData uri="http://schemas.openxmlformats.org/drawingml/2006/table">
            <a:tbl>
              <a:tblPr firstRow="1" bandRow="1">
                <a:tableStyleId>{7DF18680-E054-41AD-8BC1-D1AEF772440D}</a:tableStyleId>
              </a:tblPr>
              <a:tblGrid>
                <a:gridCol w="5328592"/>
              </a:tblGrid>
              <a:tr h="370840">
                <a:tc>
                  <a:txBody>
                    <a:bodyPr/>
                    <a:lstStyle/>
                    <a:p>
                      <a:r>
                        <a:rPr lang="tr-TR" dirty="0" smtClean="0"/>
                        <a:t>Amaç</a:t>
                      </a:r>
                      <a:endParaRPr lang="tr-TR" dirty="0"/>
                    </a:p>
                  </a:txBody>
                  <a:tcPr>
                    <a:solidFill>
                      <a:srgbClr val="00B0F0"/>
                    </a:solidFill>
                  </a:tcPr>
                </a:tc>
              </a:tr>
              <a:tr h="370840">
                <a:tc>
                  <a:txBody>
                    <a:bodyPr/>
                    <a:lstStyle/>
                    <a:p>
                      <a:pPr>
                        <a:buClr>
                          <a:srgbClr val="92D050"/>
                        </a:buClr>
                        <a:buFont typeface="Wingdings" pitchFamily="2" charset="2"/>
                        <a:buNone/>
                      </a:pPr>
                      <a:r>
                        <a:rPr lang="tr-TR" dirty="0" smtClean="0"/>
                        <a:t>Takımlarımızın</a:t>
                      </a:r>
                      <a:r>
                        <a:rPr lang="tr-TR" baseline="0" dirty="0" smtClean="0"/>
                        <a:t> bir kule inşa etmesi istenmektedir. Bunu yapmak için verilen materyalleri kullanmaları ve asla kule parçalarına dokunmamaları gerekmektedir. Sınırları zorlayıcı, sakin olmayı gerektiren eğlenceli bir takım çalışması aktivitesidir.</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smtClean="0"/>
                        <a:t>Birlikte çözüm üretme,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Etkin problem çözme</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bl>
          </a:graphicData>
        </a:graphic>
      </p:graphicFrame>
    </p:spTree>
    <p:extLst>
      <p:ext uri="{BB962C8B-B14F-4D97-AF65-F5344CB8AC3E}">
        <p14:creationId xmlns:p14="http://schemas.microsoft.com/office/powerpoint/2010/main" val="27971594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sp>
        <p:nvSpPr>
          <p:cNvPr id="20" name="7 Dikdörtgen"/>
          <p:cNvSpPr>
            <a:spLocks noChangeArrowheads="1"/>
          </p:cNvSpPr>
          <p:nvPr/>
        </p:nvSpPr>
        <p:spPr bwMode="auto">
          <a:xfrm>
            <a:off x="0" y="0"/>
            <a:ext cx="615139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a:latin typeface="Comic Sans MS" pitchFamily="66" charset="0"/>
                <a:cs typeface="Arial" charset="0"/>
              </a:rPr>
              <a:t>OLİMPİYAT OYUNLARI- SEÇİLECEK OYUNLAR </a:t>
            </a:r>
            <a:r>
              <a:rPr lang="tr-TR" sz="4400" b="1" dirty="0" smtClean="0">
                <a:solidFill>
                  <a:srgbClr val="00B0F0"/>
                </a:solidFill>
                <a:latin typeface="Comic Sans MS" pitchFamily="66" charset="0"/>
              </a:rPr>
              <a:t>]</a:t>
            </a:r>
            <a:endParaRPr lang="tr-TR" b="1" dirty="0">
              <a:solidFill>
                <a:srgbClr val="00B0F0"/>
              </a:solidFill>
              <a:latin typeface="Comic Sans MS" pitchFamily="66" charset="0"/>
            </a:endParaRPr>
          </a:p>
        </p:txBody>
      </p:sp>
      <p:grpSp>
        <p:nvGrpSpPr>
          <p:cNvPr id="31" name="30 Grup"/>
          <p:cNvGrpSpPr/>
          <p:nvPr/>
        </p:nvGrpSpPr>
        <p:grpSpPr>
          <a:xfrm>
            <a:off x="791580" y="860716"/>
            <a:ext cx="7560840" cy="5136568"/>
            <a:chOff x="971600" y="956728"/>
            <a:chExt cx="7560840" cy="5136568"/>
          </a:xfrm>
        </p:grpSpPr>
        <p:grpSp>
          <p:nvGrpSpPr>
            <p:cNvPr id="27" name="26 Grup"/>
            <p:cNvGrpSpPr/>
            <p:nvPr/>
          </p:nvGrpSpPr>
          <p:grpSpPr>
            <a:xfrm>
              <a:off x="971600" y="956728"/>
              <a:ext cx="3600400" cy="2544280"/>
              <a:chOff x="971600" y="956728"/>
              <a:chExt cx="3600400" cy="2544280"/>
            </a:xfrm>
          </p:grpSpPr>
          <p:sp>
            <p:nvSpPr>
              <p:cNvPr id="5126" name="39 Metin kutusu"/>
              <p:cNvSpPr txBox="1">
                <a:spLocks noChangeArrowheads="1"/>
              </p:cNvSpPr>
              <p:nvPr/>
            </p:nvSpPr>
            <p:spPr bwMode="auto">
              <a:xfrm>
                <a:off x="1907704" y="3131676"/>
                <a:ext cx="144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PİRAMİT</a:t>
                </a:r>
                <a:endParaRPr lang="tr-TR" dirty="0"/>
              </a:p>
            </p:txBody>
          </p:sp>
          <p:pic>
            <p:nvPicPr>
              <p:cNvPr id="14" name="Picture 4" descr="http://sphotos-a.ak.fbcdn.net/hphotos-ak-ash4/486612_344956772290603_358257831_n.jpg"/>
              <p:cNvPicPr>
                <a:picLocks noChangeAspect="1" noChangeArrowheads="1"/>
              </p:cNvPicPr>
              <p:nvPr/>
            </p:nvPicPr>
            <p:blipFill>
              <a:blip r:embed="rId3" cstate="print"/>
              <a:srcRect/>
              <a:stretch>
                <a:fillRect/>
              </a:stretch>
            </p:blipFill>
            <p:spPr bwMode="auto">
              <a:xfrm>
                <a:off x="971600" y="956728"/>
                <a:ext cx="3600400" cy="2112232"/>
              </a:xfrm>
              <a:prstGeom prst="rect">
                <a:avLst/>
              </a:prstGeom>
              <a:noFill/>
            </p:spPr>
          </p:pic>
        </p:grpSp>
        <p:grpSp>
          <p:nvGrpSpPr>
            <p:cNvPr id="30" name="29 Grup"/>
            <p:cNvGrpSpPr/>
            <p:nvPr/>
          </p:nvGrpSpPr>
          <p:grpSpPr>
            <a:xfrm>
              <a:off x="4932040" y="980728"/>
              <a:ext cx="3600400" cy="2529572"/>
              <a:chOff x="4932040" y="980728"/>
              <a:chExt cx="3600400" cy="2529572"/>
            </a:xfrm>
          </p:grpSpPr>
          <p:sp>
            <p:nvSpPr>
              <p:cNvPr id="21" name="42 Metin kutusu"/>
              <p:cNvSpPr txBox="1">
                <a:spLocks noChangeArrowheads="1"/>
              </p:cNvSpPr>
              <p:nvPr/>
            </p:nvSpPr>
            <p:spPr bwMode="auto">
              <a:xfrm>
                <a:off x="6300192" y="3140968"/>
                <a:ext cx="1008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KUKLA</a:t>
                </a:r>
                <a:endParaRPr lang="tr-TR" dirty="0"/>
              </a:p>
            </p:txBody>
          </p:sp>
          <p:pic>
            <p:nvPicPr>
              <p:cNvPr id="17" name="Picture 2" descr="http://sphotos-e.ak.fbcdn.net/hphotos-ak-snc6/182453_345417088911238_1341955385_n.jpg"/>
              <p:cNvPicPr>
                <a:picLocks noChangeAspect="1" noChangeArrowheads="1"/>
              </p:cNvPicPr>
              <p:nvPr/>
            </p:nvPicPr>
            <p:blipFill>
              <a:blip r:embed="rId4" cstate="print"/>
              <a:srcRect/>
              <a:stretch>
                <a:fillRect/>
              </a:stretch>
            </p:blipFill>
            <p:spPr bwMode="auto">
              <a:xfrm>
                <a:off x="4932040" y="980728"/>
                <a:ext cx="3600400" cy="2088232"/>
              </a:xfrm>
              <a:prstGeom prst="rect">
                <a:avLst/>
              </a:prstGeom>
              <a:noFill/>
            </p:spPr>
          </p:pic>
        </p:grpSp>
        <p:grpSp>
          <p:nvGrpSpPr>
            <p:cNvPr id="28" name="27 Grup"/>
            <p:cNvGrpSpPr/>
            <p:nvPr/>
          </p:nvGrpSpPr>
          <p:grpSpPr>
            <a:xfrm>
              <a:off x="971600" y="3573016"/>
              <a:ext cx="3600400" cy="2520280"/>
              <a:chOff x="971600" y="3573016"/>
              <a:chExt cx="3600400" cy="2520280"/>
            </a:xfrm>
          </p:grpSpPr>
          <p:sp>
            <p:nvSpPr>
              <p:cNvPr id="16" name="42 Metin kutusu"/>
              <p:cNvSpPr txBox="1">
                <a:spLocks noChangeArrowheads="1"/>
              </p:cNvSpPr>
              <p:nvPr/>
            </p:nvSpPr>
            <p:spPr bwMode="auto">
              <a:xfrm>
                <a:off x="1835696" y="5723964"/>
                <a:ext cx="18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TAŞ DEVRİ</a:t>
                </a:r>
                <a:endParaRPr lang="tr-TR" dirty="0"/>
              </a:p>
            </p:txBody>
          </p:sp>
          <p:pic>
            <p:nvPicPr>
              <p:cNvPr id="18" name="Picture 5" descr="C:\POZİTİF OUTDOOR\AKTİVİTE FOTO VE VİDEOLAR\SVAH&amp;COMPAREX(09.06.2012)\FOTO\seçilmişler\TAŞ DEVRİ\DSC_0076.JPG"/>
              <p:cNvPicPr>
                <a:picLocks noChangeAspect="1" noChangeArrowheads="1"/>
              </p:cNvPicPr>
              <p:nvPr/>
            </p:nvPicPr>
            <p:blipFill>
              <a:blip r:embed="rId5" cstate="print"/>
              <a:srcRect/>
              <a:stretch>
                <a:fillRect/>
              </a:stretch>
            </p:blipFill>
            <p:spPr bwMode="auto">
              <a:xfrm>
                <a:off x="971600" y="3573016"/>
                <a:ext cx="3600400" cy="2088232"/>
              </a:xfrm>
              <a:prstGeom prst="rect">
                <a:avLst/>
              </a:prstGeom>
              <a:noFill/>
            </p:spPr>
          </p:pic>
        </p:grpSp>
        <p:grpSp>
          <p:nvGrpSpPr>
            <p:cNvPr id="29" name="28 Grup"/>
            <p:cNvGrpSpPr/>
            <p:nvPr/>
          </p:nvGrpSpPr>
          <p:grpSpPr>
            <a:xfrm>
              <a:off x="4932040" y="3573016"/>
              <a:ext cx="3600400" cy="2520280"/>
              <a:chOff x="4932040" y="3573016"/>
              <a:chExt cx="3600400" cy="2520280"/>
            </a:xfrm>
          </p:grpSpPr>
          <p:sp>
            <p:nvSpPr>
              <p:cNvPr id="19" name="42 Metin kutusu"/>
              <p:cNvSpPr txBox="1">
                <a:spLocks noChangeArrowheads="1"/>
              </p:cNvSpPr>
              <p:nvPr/>
            </p:nvSpPr>
            <p:spPr bwMode="auto">
              <a:xfrm>
                <a:off x="6012160" y="5723964"/>
                <a:ext cx="1440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LABİRENT</a:t>
                </a:r>
                <a:endParaRPr lang="tr-TR" dirty="0"/>
              </a:p>
            </p:txBody>
          </p:sp>
          <p:pic>
            <p:nvPicPr>
              <p:cNvPr id="22" name="Picture 3" descr="C:\POZİTİF OUTDOOR\AKTİVİTE FOTO VE VİDEOLAR\SVAH&amp;COMPAREX(09.06.2012)\FOTO\seçilmişler\LABİRENT\DSC_0232.JPG"/>
              <p:cNvPicPr>
                <a:picLocks noChangeAspect="1" noChangeArrowheads="1"/>
              </p:cNvPicPr>
              <p:nvPr/>
            </p:nvPicPr>
            <p:blipFill>
              <a:blip r:embed="rId6" cstate="print"/>
              <a:srcRect/>
              <a:stretch>
                <a:fillRect/>
              </a:stretch>
            </p:blipFill>
            <p:spPr bwMode="auto">
              <a:xfrm>
                <a:off x="4932040" y="3573016"/>
                <a:ext cx="3600400" cy="2088232"/>
              </a:xfrm>
              <a:prstGeom prst="rect">
                <a:avLst/>
              </a:prstGeom>
              <a:noFill/>
            </p:spPr>
          </p:pic>
        </p:grpSp>
      </p:grpSp>
      <p:pic>
        <p:nvPicPr>
          <p:cNvPr id="13"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933753"/>
            <a:ext cx="3240360" cy="24302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748" y="3680009"/>
            <a:ext cx="3217716" cy="2413287"/>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3666" y="0"/>
            <a:ext cx="4865685"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FIRDÖNDÜ</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5 Tablo"/>
          <p:cNvGraphicFramePr>
            <a:graphicFrameLocks noGrp="1"/>
          </p:cNvGraphicFramePr>
          <p:nvPr>
            <p:extLst>
              <p:ext uri="{D42A27DB-BD31-4B8C-83A1-F6EECF244321}">
                <p14:modId xmlns:p14="http://schemas.microsoft.com/office/powerpoint/2010/main" val="3279180471"/>
              </p:ext>
            </p:extLst>
          </p:nvPr>
        </p:nvGraphicFramePr>
        <p:xfrm>
          <a:off x="107504" y="871449"/>
          <a:ext cx="5159896" cy="442975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a:buClr>
                          <a:srgbClr val="92D050"/>
                        </a:buClr>
                        <a:buFont typeface="Wingdings" pitchFamily="2" charset="2"/>
                        <a:buNone/>
                      </a:pPr>
                      <a:r>
                        <a:rPr lang="tr-TR" dirty="0" smtClean="0"/>
                        <a:t>Heyecan</a:t>
                      </a:r>
                      <a:r>
                        <a:rPr lang="tr-TR" baseline="0" dirty="0" smtClean="0"/>
                        <a:t> dolu kafa kafaya bir mücadeleye </a:t>
                      </a:r>
                      <a:r>
                        <a:rPr lang="tr-TR" baseline="0" dirty="0" err="1" smtClean="0"/>
                        <a:t>hazırmısınız</a:t>
                      </a:r>
                      <a:r>
                        <a:rPr lang="tr-TR" baseline="0" dirty="0" smtClean="0"/>
                        <a:t>? Takımlar çember düzeneğin içine girip, koordineli şekilde hareket ederek diğer takımlar ile </a:t>
                      </a:r>
                      <a:r>
                        <a:rPr lang="tr-TR" baseline="0" dirty="0" err="1" smtClean="0"/>
                        <a:t>yarşırlar</a:t>
                      </a:r>
                      <a:r>
                        <a:rPr lang="tr-TR" baseline="0" dirty="0" smtClean="0"/>
                        <a:t>. Düzenek içinde hareket edebilmek için aynı </a:t>
                      </a:r>
                      <a:r>
                        <a:rPr lang="tr-TR" baseline="0" dirty="0" err="1" smtClean="0"/>
                        <a:t>andada</a:t>
                      </a:r>
                      <a:r>
                        <a:rPr lang="tr-TR" baseline="0" dirty="0" smtClean="0"/>
                        <a:t> döndürmeleri gerekmektedir.</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smtClean="0"/>
                        <a:t>Birlikte çözüm üretme,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İletişim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Etkin problem çözme</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bl>
          </a:graphicData>
        </a:graphic>
      </p:graphicFrame>
    </p:spTree>
    <p:extLst>
      <p:ext uri="{BB962C8B-B14F-4D97-AF65-F5344CB8AC3E}">
        <p14:creationId xmlns:p14="http://schemas.microsoft.com/office/powerpoint/2010/main" val="41382653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764704"/>
            <a:ext cx="3384376" cy="223224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900" y="3338960"/>
            <a:ext cx="3378580" cy="2250280"/>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573288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DENGE BİSİKLETİ</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5 Tablo"/>
          <p:cNvGraphicFramePr>
            <a:graphicFrameLocks noGrp="1"/>
          </p:cNvGraphicFramePr>
          <p:nvPr>
            <p:extLst>
              <p:ext uri="{D42A27DB-BD31-4B8C-83A1-F6EECF244321}">
                <p14:modId xmlns:p14="http://schemas.microsoft.com/office/powerpoint/2010/main" val="3252906603"/>
              </p:ext>
            </p:extLst>
          </p:nvPr>
        </p:nvGraphicFramePr>
        <p:xfrm>
          <a:off x="107504" y="764704"/>
          <a:ext cx="5159896" cy="505968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Amaç</a:t>
                      </a:r>
                      <a:endParaRPr lang="tr-TR" dirty="0"/>
                    </a:p>
                  </a:txBody>
                  <a:tcPr>
                    <a:solidFill>
                      <a:srgbClr val="00B0F0"/>
                    </a:solidFill>
                  </a:tcPr>
                </a:tc>
              </a:tr>
              <a:tr h="370840">
                <a:tc>
                  <a:txBody>
                    <a:bodyPr/>
                    <a:lstStyle/>
                    <a:p>
                      <a:pPr>
                        <a:buClr>
                          <a:srgbClr val="92D050"/>
                        </a:buClr>
                        <a:buFont typeface="Wingdings" pitchFamily="2" charset="2"/>
                        <a:buNone/>
                      </a:pPr>
                      <a:r>
                        <a:rPr lang="tr-TR" dirty="0" smtClean="0"/>
                        <a:t>Bir</a:t>
                      </a:r>
                      <a:r>
                        <a:rPr lang="tr-TR" baseline="0" dirty="0" smtClean="0"/>
                        <a:t> bisikleti kaç kişi kullanabilir? Denge bisikleti ile bütün bir ekip…</a:t>
                      </a:r>
                    </a:p>
                    <a:p>
                      <a:pPr>
                        <a:buClr>
                          <a:srgbClr val="92D050"/>
                        </a:buClr>
                        <a:buFont typeface="Wingdings" pitchFamily="2" charset="2"/>
                        <a:buNone/>
                      </a:pPr>
                      <a:r>
                        <a:rPr lang="tr-TR" baseline="0" dirty="0" smtClean="0"/>
                        <a:t>Bir katılımcı bisiklete biner ama sadece selede oturur, diğer katılımcılar ise bisikletin çeşitli yerlerinden bağladıkları iplerle bisikleti dengede tutmaya çalışırlar. Takım arkadaşlarını düşürmemek iyi koordineli olmaları gerekli. Daha sonra belirtilen mesafeyi yine ipler yardımı ile koordineli şekilde takım arkadaşlarını bisikletten düşürmeden tamamlamaya çalışırlar.  </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92075" indent="-92075">
                        <a:buClr>
                          <a:srgbClr val="00B0F0"/>
                        </a:buClr>
                        <a:buFont typeface="Wingdings" pitchFamily="2" charset="2"/>
                        <a:buChar char="§"/>
                        <a:defRPr/>
                      </a:pPr>
                      <a:r>
                        <a:rPr lang="tr-TR" dirty="0" smtClean="0"/>
                        <a:t>Birlikte çözüm üretme,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İletişim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bl>
          </a:graphicData>
        </a:graphic>
      </p:graphicFrame>
    </p:spTree>
    <p:extLst>
      <p:ext uri="{BB962C8B-B14F-4D97-AF65-F5344CB8AC3E}">
        <p14:creationId xmlns:p14="http://schemas.microsoft.com/office/powerpoint/2010/main" val="38234000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6370" y="692696"/>
            <a:ext cx="2544022" cy="18543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901" y="2708920"/>
            <a:ext cx="2547491" cy="18533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3" y="4725144"/>
            <a:ext cx="2520279" cy="1656184"/>
          </a:xfrm>
          <a:prstGeom prst="rect">
            <a:avLst/>
          </a:prstGeom>
        </p:spPr>
      </p:pic>
      <p:pic>
        <p:nvPicPr>
          <p:cNvPr id="15"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1" name="7 Dikdörtgen"/>
          <p:cNvSpPr>
            <a:spLocks noChangeArrowheads="1"/>
          </p:cNvSpPr>
          <p:nvPr/>
        </p:nvSpPr>
        <p:spPr bwMode="auto">
          <a:xfrm>
            <a:off x="0" y="5911"/>
            <a:ext cx="4839536"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TRIATLON</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6" name="14 Tablo"/>
          <p:cNvGraphicFramePr>
            <a:graphicFrameLocks noGrp="1"/>
          </p:cNvGraphicFramePr>
          <p:nvPr>
            <p:extLst>
              <p:ext uri="{D42A27DB-BD31-4B8C-83A1-F6EECF244321}">
                <p14:modId xmlns:p14="http://schemas.microsoft.com/office/powerpoint/2010/main" val="368815803"/>
              </p:ext>
            </p:extLst>
          </p:nvPr>
        </p:nvGraphicFramePr>
        <p:xfrm>
          <a:off x="179512" y="692696"/>
          <a:ext cx="5112568" cy="4978399"/>
        </p:xfrm>
        <a:graphic>
          <a:graphicData uri="http://schemas.openxmlformats.org/drawingml/2006/table">
            <a:tbl>
              <a:tblPr firstRow="1" bandRow="1">
                <a:tableStyleId>{7DF18680-E054-41AD-8BC1-D1AEF772440D}</a:tableStyleId>
              </a:tblPr>
              <a:tblGrid>
                <a:gridCol w="5112568"/>
              </a:tblGrid>
              <a:tr h="370840">
                <a:tc>
                  <a:txBody>
                    <a:bodyPr/>
                    <a:lstStyle/>
                    <a:p>
                      <a:r>
                        <a:rPr lang="tr-TR" dirty="0" smtClean="0"/>
                        <a:t>Amaç</a:t>
                      </a:r>
                      <a:endParaRPr lang="tr-TR" dirty="0"/>
                    </a:p>
                  </a:txBody>
                  <a:tcPr>
                    <a:solidFill>
                      <a:srgbClr val="00B0F0"/>
                    </a:solidFill>
                  </a:tcPr>
                </a:tc>
              </a:tr>
              <a:tr h="370840">
                <a:tc>
                  <a:txBody>
                    <a:bodyPr/>
                    <a:lstStyle/>
                    <a:p>
                      <a:pPr>
                        <a:buClr>
                          <a:srgbClr val="92D050"/>
                        </a:buClr>
                        <a:buFont typeface="Wingdings" pitchFamily="2" charset="2"/>
                        <a:buNone/>
                      </a:pPr>
                      <a:r>
                        <a:rPr lang="tr-TR" dirty="0" smtClean="0"/>
                        <a:t>Birbirinden keyifli 3 farklı oyunun tek bir aktivite içinde sunulduğu,</a:t>
                      </a:r>
                      <a:r>
                        <a:rPr lang="tr-TR" baseline="0" dirty="0" smtClean="0"/>
                        <a:t> keyifli, mücadele dolu bir çalışma. Bu çalışma içinde çuval yarışından tutunda kova ile yürümeye ve el arabası gibi takım arkadaşımızı sürmeye kadar çok eğlenceli çalışmalara yer verdik. Takımlar ekip halinde bütün bölümleri en kısa zamanda tamamlamaya çalışırlar.</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cs typeface="Arial" charset="0"/>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Takım halinde hareket 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İletişim </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Liderlik </a:t>
                      </a:r>
                      <a:endParaRPr lang="tr-TR" dirty="0"/>
                    </a:p>
                  </a:txBody>
                  <a:tcPr/>
                </a:tc>
              </a:tr>
            </a:tbl>
          </a:graphicData>
        </a:graphic>
      </p:graphicFrame>
    </p:spTree>
    <p:extLst>
      <p:ext uri="{BB962C8B-B14F-4D97-AF65-F5344CB8AC3E}">
        <p14:creationId xmlns:p14="http://schemas.microsoft.com/office/powerpoint/2010/main" val="3518187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827980"/>
            <a:ext cx="3454947" cy="22409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009" y="3429000"/>
            <a:ext cx="3454455" cy="2232248"/>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514419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ASMA KÖPRÜ</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4 Tablo"/>
          <p:cNvGraphicFramePr>
            <a:graphicFrameLocks noGrp="1"/>
          </p:cNvGraphicFramePr>
          <p:nvPr>
            <p:extLst>
              <p:ext uri="{D42A27DB-BD31-4B8C-83A1-F6EECF244321}">
                <p14:modId xmlns:p14="http://schemas.microsoft.com/office/powerpoint/2010/main" val="3595431229"/>
              </p:ext>
            </p:extLst>
          </p:nvPr>
        </p:nvGraphicFramePr>
        <p:xfrm>
          <a:off x="107504" y="826865"/>
          <a:ext cx="4896544" cy="4978399"/>
        </p:xfrm>
        <a:graphic>
          <a:graphicData uri="http://schemas.openxmlformats.org/drawingml/2006/table">
            <a:tbl>
              <a:tblPr firstRow="1" bandRow="1">
                <a:tableStyleId>{7DF18680-E054-41AD-8BC1-D1AEF772440D}</a:tableStyleId>
              </a:tblPr>
              <a:tblGrid>
                <a:gridCol w="4896544"/>
              </a:tblGrid>
              <a:tr h="370840">
                <a:tc>
                  <a:txBody>
                    <a:bodyPr/>
                    <a:lstStyle/>
                    <a:p>
                      <a:r>
                        <a:rPr lang="tr-TR" dirty="0" smtClean="0"/>
                        <a:t>Amaç</a:t>
                      </a:r>
                      <a:endParaRPr lang="tr-TR" dirty="0"/>
                    </a:p>
                  </a:txBody>
                  <a:tcPr>
                    <a:solidFill>
                      <a:srgbClr val="00B0F0"/>
                    </a:solidFill>
                  </a:tcPr>
                </a:tc>
              </a:tr>
              <a:tr h="370840">
                <a:tc>
                  <a:txBody>
                    <a:bodyPr/>
                    <a:lstStyle/>
                    <a:p>
                      <a:pPr>
                        <a:buClr>
                          <a:srgbClr val="92D050"/>
                        </a:buClr>
                        <a:buFont typeface="Wingdings" pitchFamily="2" charset="2"/>
                        <a:buNone/>
                      </a:pPr>
                      <a:r>
                        <a:rPr lang="tr-TR" dirty="0" smtClean="0"/>
                        <a:t>Takım halinde asma köprünün basamakları üzerinde köprü geçişini tamamlamaya</a:t>
                      </a:r>
                      <a:r>
                        <a:rPr lang="tr-TR" baseline="0" dirty="0" smtClean="0"/>
                        <a:t> çalışıyoruz. Fakat basamak sayımız köprüyü tamamlamaya yetmiyor. İlerlemek için sürekli olarak bir önceki basamakları öne taşımak gerekiyor.  Takım halinde köprü üzerinde ilerlemek istiyorsak birbirimizden destek almak çok önemli…</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Takım halinde hareket etme</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İletişim </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Senkronize hareket etmek</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Liderlik </a:t>
                      </a:r>
                      <a:endParaRPr lang="tr-TR" dirty="0"/>
                    </a:p>
                  </a:txBody>
                  <a:tcPr/>
                </a:tc>
              </a:tr>
            </a:tbl>
          </a:graphicData>
        </a:graphic>
      </p:graphicFrame>
    </p:spTree>
    <p:extLst>
      <p:ext uri="{BB962C8B-B14F-4D97-AF65-F5344CB8AC3E}">
        <p14:creationId xmlns:p14="http://schemas.microsoft.com/office/powerpoint/2010/main" val="21035059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692697"/>
            <a:ext cx="2064230" cy="288032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861048"/>
            <a:ext cx="2952328" cy="2214245"/>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4886311"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SULU KULE</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4 Tablo"/>
          <p:cNvGraphicFramePr>
            <a:graphicFrameLocks noGrp="1"/>
          </p:cNvGraphicFramePr>
          <p:nvPr>
            <p:extLst>
              <p:ext uri="{D42A27DB-BD31-4B8C-83A1-F6EECF244321}">
                <p14:modId xmlns:p14="http://schemas.microsoft.com/office/powerpoint/2010/main" val="3207592460"/>
              </p:ext>
            </p:extLst>
          </p:nvPr>
        </p:nvGraphicFramePr>
        <p:xfrm>
          <a:off x="107504" y="692696"/>
          <a:ext cx="4896544" cy="5059680"/>
        </p:xfrm>
        <a:graphic>
          <a:graphicData uri="http://schemas.openxmlformats.org/drawingml/2006/table">
            <a:tbl>
              <a:tblPr firstRow="1" bandRow="1">
                <a:tableStyleId>{7DF18680-E054-41AD-8BC1-D1AEF772440D}</a:tableStyleId>
              </a:tblPr>
              <a:tblGrid>
                <a:gridCol w="4896544"/>
              </a:tblGrid>
              <a:tr h="370840">
                <a:tc>
                  <a:txBody>
                    <a:bodyPr/>
                    <a:lstStyle/>
                    <a:p>
                      <a:r>
                        <a:rPr lang="tr-TR" dirty="0" smtClean="0"/>
                        <a:t>Amaç</a:t>
                      </a:r>
                      <a:endParaRPr lang="tr-TR" dirty="0"/>
                    </a:p>
                  </a:txBody>
                  <a:tcPr>
                    <a:solidFill>
                      <a:srgbClr val="00B0F0"/>
                    </a:solidFill>
                  </a:tcPr>
                </a:tc>
              </a:tr>
              <a:tr h="370840">
                <a:tc>
                  <a:txBody>
                    <a:bodyPr/>
                    <a:lstStyle/>
                    <a:p>
                      <a:pPr>
                        <a:buClr>
                          <a:srgbClr val="92D050"/>
                        </a:buClr>
                        <a:buFont typeface="Wingdings" pitchFamily="2" charset="2"/>
                        <a:buNone/>
                      </a:pPr>
                      <a:r>
                        <a:rPr lang="tr-TR" dirty="0" smtClean="0"/>
                        <a:t>Sulu kule </a:t>
                      </a:r>
                      <a:r>
                        <a:rPr lang="tr-TR" dirty="0" err="1" smtClean="0"/>
                        <a:t>oyuunda</a:t>
                      </a:r>
                      <a:r>
                        <a:rPr lang="tr-TR" dirty="0" smtClean="0"/>
                        <a:t>, amaç</a:t>
                      </a:r>
                      <a:r>
                        <a:rPr lang="tr-TR" baseline="0" dirty="0" smtClean="0"/>
                        <a:t> kule içerisindeki topu dışarıya çıkarmaktır. Ama bu göründüğü kadar kolay olmayacaktır. Çünkü topu elle dışarı çıkarmak yasaktır. Tek yol, kuleyi su ile doldurup topun yükselmesini sağlamaktır. Kule üzerindeki delikler doldurduğumuz suyun tahliye olmasını sağladığından, suyu doldururken bir </a:t>
                      </a:r>
                      <a:r>
                        <a:rPr lang="tr-TR" baseline="0" dirty="0" err="1" smtClean="0"/>
                        <a:t>tarafdanda</a:t>
                      </a:r>
                      <a:r>
                        <a:rPr lang="tr-TR" baseline="0" dirty="0" smtClean="0"/>
                        <a:t> delikleri ekip halinde kapatmamız gerekmektedir. Suya ulaşmakta hiç kolay değil, su getir, delikleri kapat… eğlenceli ve ıslak bir aktivite</a:t>
                      </a:r>
                      <a:endParaRPr lang="tr-TR"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İletişim </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Liderlik </a:t>
                      </a:r>
                      <a:endParaRPr lang="tr-TR" dirty="0"/>
                    </a:p>
                  </a:txBody>
                  <a:tcPr/>
                </a:tc>
              </a:tr>
            </a:tbl>
          </a:graphicData>
        </a:graphic>
      </p:graphicFrame>
    </p:spTree>
    <p:extLst>
      <p:ext uri="{BB962C8B-B14F-4D97-AF65-F5344CB8AC3E}">
        <p14:creationId xmlns:p14="http://schemas.microsoft.com/office/powerpoint/2010/main" val="656102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Metin kutusu 1"/>
          <p:cNvSpPr txBox="1">
            <a:spLocks noChangeArrowheads="1"/>
          </p:cNvSpPr>
          <p:nvPr/>
        </p:nvSpPr>
        <p:spPr bwMode="auto">
          <a:xfrm>
            <a:off x="214313" y="146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7176" name="Metin kutusu 7"/>
          <p:cNvSpPr txBox="1">
            <a:spLocks noChangeArrowheads="1"/>
          </p:cNvSpPr>
          <p:nvPr/>
        </p:nvSpPr>
        <p:spPr bwMode="auto">
          <a:xfrm>
            <a:off x="366713" y="161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p>
        </p:txBody>
      </p:sp>
      <p:sp>
        <p:nvSpPr>
          <p:cNvPr id="14" name="13 Altbilgi Yer Tutucusu"/>
          <p:cNvSpPr>
            <a:spLocks noGrp="1"/>
          </p:cNvSpPr>
          <p:nvPr>
            <p:ph type="ftr" sz="quarter" idx="11"/>
          </p:nvPr>
        </p:nvSpPr>
        <p:spPr/>
        <p:txBody>
          <a:bodyPr/>
          <a:lstStyle/>
          <a:p>
            <a:pPr>
              <a:defRPr/>
            </a:pPr>
            <a:r>
              <a:rPr lang="tr-TR" smtClean="0"/>
              <a:t>OLİMPİYAT OYUNLARI</a:t>
            </a:r>
            <a:endParaRPr lang="tr-TR" dirty="0"/>
          </a:p>
        </p:txBody>
      </p:sp>
      <p:pic>
        <p:nvPicPr>
          <p:cNvPr id="11"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622216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 YAPIŞKAN PANTOLON</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aphicFrame>
        <p:nvGraphicFramePr>
          <p:cNvPr id="15" name="14 Tablo"/>
          <p:cNvGraphicFramePr>
            <a:graphicFrameLocks noGrp="1"/>
          </p:cNvGraphicFramePr>
          <p:nvPr>
            <p:extLst>
              <p:ext uri="{D42A27DB-BD31-4B8C-83A1-F6EECF244321}">
                <p14:modId xmlns:p14="http://schemas.microsoft.com/office/powerpoint/2010/main" val="3065206675"/>
              </p:ext>
            </p:extLst>
          </p:nvPr>
        </p:nvGraphicFramePr>
        <p:xfrm>
          <a:off x="107504" y="692696"/>
          <a:ext cx="4896544" cy="3688079"/>
        </p:xfrm>
        <a:graphic>
          <a:graphicData uri="http://schemas.openxmlformats.org/drawingml/2006/table">
            <a:tbl>
              <a:tblPr firstRow="1" bandRow="1">
                <a:tableStyleId>{7DF18680-E054-41AD-8BC1-D1AEF772440D}</a:tableStyleId>
              </a:tblPr>
              <a:tblGrid>
                <a:gridCol w="4896544"/>
              </a:tblGrid>
              <a:tr h="370840">
                <a:tc>
                  <a:txBody>
                    <a:bodyPr/>
                    <a:lstStyle/>
                    <a:p>
                      <a:r>
                        <a:rPr lang="tr-TR" dirty="0" smtClean="0"/>
                        <a:t>Amaç</a:t>
                      </a:r>
                      <a:endParaRPr lang="tr-TR" dirty="0"/>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92D050"/>
                        </a:buClr>
                        <a:buSzTx/>
                        <a:buFont typeface="Wingdings" pitchFamily="2" charset="2"/>
                        <a:buNone/>
                        <a:tabLst/>
                        <a:defRPr/>
                      </a:pPr>
                      <a:r>
                        <a:rPr lang="tr-TR" smtClean="0"/>
                        <a:t>Yapışkanlı</a:t>
                      </a:r>
                      <a:r>
                        <a:rPr lang="tr-TR" baseline="0" smtClean="0"/>
                        <a:t> pantolonlar ile en fazla topu toplayabilecek misiniz? Arkasında bulunan yapışkan bantlar ile en fazla topu rakiplerimizden önce toplamaya çalışacağımız bu aktivite ile hem eğlenmeye hem de yarışmaya doyamayacaksınız.</a:t>
                      </a:r>
                      <a:endParaRPr lang="tr-TR"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Faydalar</a:t>
                      </a:r>
                      <a:endParaRPr lang="tr-TR" b="1" dirty="0">
                        <a:solidFill>
                          <a:schemeClr val="bg1"/>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Motivasyon</a:t>
                      </a:r>
                      <a:r>
                        <a:rPr lang="tr-TR" baseline="0" dirty="0" smtClean="0"/>
                        <a:t> ve konsantre olma</a:t>
                      </a:r>
                      <a:endParaRPr lang="tr-TR" dirty="0"/>
                    </a:p>
                  </a:txBody>
                  <a:tcPr/>
                </a:tc>
              </a:tr>
              <a:tr h="370840">
                <a:tc>
                  <a:txBody>
                    <a:bodyPr/>
                    <a:lstStyle/>
                    <a:p>
                      <a:pPr>
                        <a:buClr>
                          <a:srgbClr val="00B0F0"/>
                        </a:buClr>
                        <a:buFont typeface="Wingdings" pitchFamily="2" charset="2"/>
                        <a:buChar char="§"/>
                      </a:pPr>
                      <a:r>
                        <a:rPr lang="tr-TR" sz="1800" dirty="0" smtClean="0"/>
                        <a:t>İletişim </a:t>
                      </a:r>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Etkileşim</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tr-TR" dirty="0" smtClean="0"/>
                        <a:t>Zaman</a:t>
                      </a:r>
                      <a:r>
                        <a:rPr lang="tr-TR" baseline="0" dirty="0" smtClean="0"/>
                        <a:t> kullanımı</a:t>
                      </a:r>
                      <a:endParaRPr lang="tr-TR" dirty="0"/>
                    </a:p>
                  </a:txBody>
                  <a:tcPr/>
                </a:tc>
              </a:tr>
            </a:tbl>
          </a:graphicData>
        </a:graphic>
      </p:graphicFrame>
      <p:pic>
        <p:nvPicPr>
          <p:cNvPr id="12" name="Picture 2" descr="C:\Users\HP\Desktop\yapışkan pantolon\küçük\20141018_170605.jpg"/>
          <p:cNvPicPr>
            <a:picLocks noChangeAspect="1" noChangeArrowheads="1"/>
          </p:cNvPicPr>
          <p:nvPr/>
        </p:nvPicPr>
        <p:blipFill>
          <a:blip r:embed="rId3" cstate="print"/>
          <a:srcRect/>
          <a:stretch>
            <a:fillRect/>
          </a:stretch>
        </p:blipFill>
        <p:spPr bwMode="auto">
          <a:xfrm>
            <a:off x="5292080" y="692696"/>
            <a:ext cx="3528392" cy="2154195"/>
          </a:xfrm>
          <a:prstGeom prst="rect">
            <a:avLst/>
          </a:prstGeom>
          <a:noFill/>
        </p:spPr>
      </p:pic>
      <p:pic>
        <p:nvPicPr>
          <p:cNvPr id="13" name="Picture 3" descr="C:\Users\HP\Desktop\yapışkan pantolon\küçük\20141018_170524.jpg"/>
          <p:cNvPicPr>
            <a:picLocks noChangeAspect="1" noChangeArrowheads="1"/>
          </p:cNvPicPr>
          <p:nvPr/>
        </p:nvPicPr>
        <p:blipFill>
          <a:blip r:embed="rId4" cstate="print"/>
          <a:srcRect/>
          <a:stretch>
            <a:fillRect/>
          </a:stretch>
        </p:blipFill>
        <p:spPr bwMode="auto">
          <a:xfrm>
            <a:off x="5281122" y="3212976"/>
            <a:ext cx="3539350" cy="2160240"/>
          </a:xfrm>
          <a:prstGeom prst="rect">
            <a:avLst/>
          </a:prstGeom>
          <a:noFill/>
        </p:spPr>
      </p:pic>
    </p:spTree>
    <p:extLst>
      <p:ext uri="{BB962C8B-B14F-4D97-AF65-F5344CB8AC3E}">
        <p14:creationId xmlns:p14="http://schemas.microsoft.com/office/powerpoint/2010/main" val="27181585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graphicFrame>
        <p:nvGraphicFramePr>
          <p:cNvPr id="7" name="9 Tablo"/>
          <p:cNvGraphicFramePr>
            <a:graphicFrameLocks noGrp="1"/>
          </p:cNvGraphicFramePr>
          <p:nvPr>
            <p:extLst>
              <p:ext uri="{D42A27DB-BD31-4B8C-83A1-F6EECF244321}">
                <p14:modId xmlns:p14="http://schemas.microsoft.com/office/powerpoint/2010/main" val="1043812519"/>
              </p:ext>
            </p:extLst>
          </p:nvPr>
        </p:nvGraphicFramePr>
        <p:xfrm>
          <a:off x="2267744" y="1484783"/>
          <a:ext cx="4608512" cy="3774285"/>
        </p:xfrm>
        <a:graphic>
          <a:graphicData uri="http://schemas.openxmlformats.org/drawingml/2006/table">
            <a:tbl>
              <a:tblPr firstRow="1" bandRow="1">
                <a:tableStyleId>{7DF18680-E054-41AD-8BC1-D1AEF772440D}</a:tableStyleId>
              </a:tblPr>
              <a:tblGrid>
                <a:gridCol w="3217320"/>
                <a:gridCol w="1391192"/>
              </a:tblGrid>
              <a:tr h="289014">
                <a:tc>
                  <a:txBody>
                    <a:bodyPr/>
                    <a:lstStyle/>
                    <a:p>
                      <a:pPr algn="ctr"/>
                      <a:r>
                        <a:rPr lang="tr-TR" sz="1600" dirty="0" smtClean="0"/>
                        <a:t>BASAMAKLAR</a:t>
                      </a:r>
                      <a:endParaRPr lang="tr-TR" sz="1600" dirty="0">
                        <a:latin typeface="Arial" pitchFamily="34" charset="0"/>
                        <a:cs typeface="Arial" pitchFamily="34" charset="0"/>
                      </a:endParaRPr>
                    </a:p>
                  </a:txBody>
                  <a:tcPr marL="91438" marR="91438">
                    <a:solidFill>
                      <a:srgbClr val="00B0F0"/>
                    </a:solidFill>
                  </a:tcPr>
                </a:tc>
                <a:tc>
                  <a:txBody>
                    <a:bodyPr/>
                    <a:lstStyle/>
                    <a:p>
                      <a:pPr algn="ctr"/>
                      <a:r>
                        <a:rPr lang="tr-TR" sz="1600" dirty="0" smtClean="0"/>
                        <a:t>ZAMAN</a:t>
                      </a:r>
                      <a:endParaRPr lang="tr-TR" sz="1600" dirty="0">
                        <a:latin typeface="Arial" pitchFamily="34" charset="0"/>
                        <a:cs typeface="Arial" pitchFamily="34" charset="0"/>
                      </a:endParaRPr>
                    </a:p>
                  </a:txBody>
                  <a:tcPr marL="91438" marR="91438">
                    <a:solidFill>
                      <a:srgbClr val="00B0F0"/>
                    </a:solidFill>
                  </a:tcPr>
                </a:tc>
              </a:tr>
              <a:tr h="431066">
                <a:tc>
                  <a:txBody>
                    <a:bodyPr/>
                    <a:lstStyle/>
                    <a:p>
                      <a:r>
                        <a:rPr lang="tr-TR" sz="1600" dirty="0" smtClean="0"/>
                        <a:t>TANIŞMA&amp;BİLGİLENDİRME</a:t>
                      </a:r>
                      <a:endParaRPr lang="tr-TR" sz="1600" dirty="0">
                        <a:latin typeface="Arial" pitchFamily="34" charset="0"/>
                        <a:cs typeface="Arial" pitchFamily="34" charset="0"/>
                      </a:endParaRPr>
                    </a:p>
                  </a:txBody>
                  <a:tcPr marL="91438" marR="91438"/>
                </a:tc>
                <a:tc>
                  <a:txBody>
                    <a:bodyPr/>
                    <a:lstStyle/>
                    <a:p>
                      <a:r>
                        <a:rPr lang="tr-TR" sz="1600" dirty="0" smtClean="0"/>
                        <a:t>14:30 -14:45</a:t>
                      </a:r>
                      <a:endParaRPr lang="tr-TR" sz="1600" dirty="0" smtClean="0">
                        <a:latin typeface="Arial" pitchFamily="34" charset="0"/>
                        <a:cs typeface="Arial" pitchFamily="34" charset="0"/>
                      </a:endParaRPr>
                    </a:p>
                  </a:txBody>
                  <a:tcPr marL="91438" marR="91438"/>
                </a:tc>
              </a:tr>
              <a:tr h="418097">
                <a:tc>
                  <a:txBody>
                    <a:bodyPr/>
                    <a:lstStyle/>
                    <a:p>
                      <a:r>
                        <a:rPr lang="tr-TR" sz="1600" dirty="0" smtClean="0"/>
                        <a:t>1. BASAMAK OYUNLARI</a:t>
                      </a:r>
                      <a:endParaRPr lang="tr-TR" sz="1600" dirty="0">
                        <a:latin typeface="Arial" pitchFamily="34" charset="0"/>
                        <a:cs typeface="Arial" pitchFamily="34" charset="0"/>
                      </a:endParaRPr>
                    </a:p>
                  </a:txBody>
                  <a:tcPr marL="91438" marR="91438"/>
                </a:tc>
                <a:tc>
                  <a:txBody>
                    <a:bodyPr/>
                    <a:lstStyle/>
                    <a:p>
                      <a:r>
                        <a:rPr lang="tr-TR" sz="1600" dirty="0" smtClean="0"/>
                        <a:t>15:00 -15:15</a:t>
                      </a:r>
                      <a:endParaRPr lang="tr-TR" sz="1600" dirty="0" smtClean="0">
                        <a:latin typeface="Arial" pitchFamily="34" charset="0"/>
                        <a:cs typeface="Arial" pitchFamily="34" charset="0"/>
                      </a:endParaRPr>
                    </a:p>
                  </a:txBody>
                  <a:tcPr marL="91438" marR="91438"/>
                </a:tc>
              </a:tr>
              <a:tr h="432048">
                <a:tc>
                  <a:txBody>
                    <a:bodyPr/>
                    <a:lstStyle/>
                    <a:p>
                      <a:r>
                        <a:rPr lang="tr-TR" sz="1600" dirty="0" smtClean="0"/>
                        <a:t>2. BASAMAK OYUNLARI</a:t>
                      </a:r>
                      <a:endParaRPr lang="tr-TR" sz="1600" dirty="0">
                        <a:latin typeface="Arial" pitchFamily="34" charset="0"/>
                        <a:cs typeface="Arial" pitchFamily="34" charset="0"/>
                      </a:endParaRP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15:20 -15:35</a:t>
                      </a:r>
                      <a:endParaRPr lang="tr-TR" sz="1600" dirty="0" smtClean="0">
                        <a:latin typeface="Arial" pitchFamily="34" charset="0"/>
                        <a:cs typeface="Arial" pitchFamily="34" charset="0"/>
                      </a:endParaRPr>
                    </a:p>
                  </a:txBody>
                  <a:tcPr marL="91438" marR="91438"/>
                </a:tc>
              </a:tr>
              <a:tr h="360040">
                <a:tc>
                  <a:txBody>
                    <a:bodyPr/>
                    <a:lstStyle/>
                    <a:p>
                      <a:r>
                        <a:rPr lang="tr-TR" sz="1600" dirty="0" smtClean="0"/>
                        <a:t>3. BASAMAK OYUNLARI</a:t>
                      </a:r>
                      <a:endParaRPr lang="tr-TR" sz="1600" dirty="0">
                        <a:latin typeface="Arial" pitchFamily="34" charset="0"/>
                        <a:cs typeface="Arial" pitchFamily="34" charset="0"/>
                      </a:endParaRP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15:40 -15:55</a:t>
                      </a:r>
                      <a:endParaRPr lang="tr-TR" sz="1600" dirty="0" smtClean="0">
                        <a:latin typeface="Arial" pitchFamily="34" charset="0"/>
                        <a:cs typeface="Arial" pitchFamily="34" charset="0"/>
                      </a:endParaRPr>
                    </a:p>
                  </a:txBody>
                  <a:tcPr marL="91438" marR="91438"/>
                </a:tc>
              </a:tr>
              <a:tr h="432048">
                <a:tc>
                  <a:txBody>
                    <a:bodyPr/>
                    <a:lstStyle/>
                    <a:p>
                      <a:r>
                        <a:rPr lang="tr-TR" sz="1600" dirty="0" smtClean="0"/>
                        <a:t>4. BASAMAK OYUNLARI</a:t>
                      </a:r>
                      <a:endParaRPr lang="tr-TR" sz="1600" dirty="0">
                        <a:latin typeface="Arial" pitchFamily="34" charset="0"/>
                        <a:cs typeface="Arial" pitchFamily="34" charset="0"/>
                      </a:endParaRP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16:05 -16:20</a:t>
                      </a:r>
                      <a:endParaRPr lang="tr-TR" sz="1600" dirty="0" smtClean="0">
                        <a:latin typeface="Arial" pitchFamily="34" charset="0"/>
                        <a:cs typeface="Arial" pitchFamily="34" charset="0"/>
                      </a:endParaRPr>
                    </a:p>
                  </a:txBody>
                  <a:tcPr marL="91438" marR="91438"/>
                </a:tc>
              </a:tr>
              <a:tr h="491087">
                <a:tc>
                  <a:txBody>
                    <a:bodyPr/>
                    <a:lstStyle/>
                    <a:p>
                      <a:r>
                        <a:rPr lang="tr-TR" sz="1600" dirty="0" smtClean="0"/>
                        <a:t>5. BASAMAK OYUNLARI</a:t>
                      </a:r>
                      <a:endParaRPr lang="tr-TR" sz="1600" dirty="0">
                        <a:latin typeface="Arial" pitchFamily="34" charset="0"/>
                        <a:cs typeface="Arial" pitchFamily="34" charset="0"/>
                      </a:endParaRPr>
                    </a:p>
                  </a:txBody>
                  <a:tcPr marL="91438" marR="91438"/>
                </a:tc>
                <a:tc>
                  <a:txBody>
                    <a:bodyPr/>
                    <a:lstStyle/>
                    <a:p>
                      <a:r>
                        <a:rPr lang="tr-TR" sz="1600" dirty="0" smtClean="0"/>
                        <a:t>16:25 -16:30</a:t>
                      </a:r>
                      <a:endParaRPr lang="tr-TR" sz="1600" dirty="0" smtClean="0">
                        <a:latin typeface="Arial" pitchFamily="34" charset="0"/>
                        <a:cs typeface="Arial" pitchFamily="34" charset="0"/>
                      </a:endParaRPr>
                    </a:p>
                  </a:txBody>
                  <a:tcPr marL="91438" marR="91438"/>
                </a:tc>
              </a:tr>
              <a:tr h="491087">
                <a:tc>
                  <a:txBody>
                    <a:bodyPr/>
                    <a:lstStyle/>
                    <a:p>
                      <a:r>
                        <a:rPr lang="tr-TR" sz="1600" dirty="0" smtClean="0"/>
                        <a:t>6. BASAMAK OYUNLARI</a:t>
                      </a:r>
                      <a:endParaRPr lang="tr-TR" sz="1600" dirty="0">
                        <a:latin typeface="Arial" pitchFamily="34" charset="0"/>
                        <a:cs typeface="Arial" pitchFamily="34" charset="0"/>
                      </a:endParaRPr>
                    </a:p>
                  </a:txBody>
                  <a:tcPr marL="91438" marR="91438"/>
                </a:tc>
                <a:tc>
                  <a:txBody>
                    <a:bodyPr/>
                    <a:lstStyle/>
                    <a:p>
                      <a:r>
                        <a:rPr lang="tr-TR" sz="1600" dirty="0" smtClean="0"/>
                        <a:t>16:40-17:00</a:t>
                      </a:r>
                      <a:endParaRPr lang="tr-TR" sz="1600" dirty="0" smtClean="0">
                        <a:latin typeface="Arial" pitchFamily="34" charset="0"/>
                        <a:cs typeface="Arial" pitchFamily="34" charset="0"/>
                      </a:endParaRPr>
                    </a:p>
                  </a:txBody>
                  <a:tcPr marL="91438" marR="91438"/>
                </a:tc>
              </a:tr>
              <a:tr h="383532">
                <a:tc>
                  <a:txBody>
                    <a:bodyPr/>
                    <a:lstStyle/>
                    <a:p>
                      <a:r>
                        <a:rPr lang="tr-TR" sz="1600" dirty="0" smtClean="0"/>
                        <a:t>FİNAL</a:t>
                      </a:r>
                      <a:endParaRPr lang="tr-TR" sz="1600" dirty="0">
                        <a:latin typeface="Arial" pitchFamily="34" charset="0"/>
                        <a:cs typeface="Arial" pitchFamily="34" charset="0"/>
                      </a:endParaRPr>
                    </a:p>
                  </a:txBody>
                  <a:tcPr marL="91438" marR="91438"/>
                </a:tc>
                <a:tc>
                  <a:txBody>
                    <a:bodyPr/>
                    <a:lstStyle/>
                    <a:p>
                      <a:r>
                        <a:rPr lang="tr-TR" sz="1600" dirty="0" smtClean="0"/>
                        <a:t>17:30</a:t>
                      </a:r>
                      <a:endParaRPr lang="tr-TR" sz="1600" dirty="0">
                        <a:latin typeface="Arial" pitchFamily="34" charset="0"/>
                        <a:cs typeface="Arial" pitchFamily="34" charset="0"/>
                      </a:endParaRPr>
                    </a:p>
                  </a:txBody>
                  <a:tcPr marL="91438" marR="91438"/>
                </a:tc>
              </a:tr>
            </a:tbl>
          </a:graphicData>
        </a:graphic>
      </p:graphicFrame>
      <p:pic>
        <p:nvPicPr>
          <p:cNvPr id="10"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2" name="7 Dikdörtgen"/>
          <p:cNvSpPr>
            <a:spLocks noChangeArrowheads="1"/>
          </p:cNvSpPr>
          <p:nvPr/>
        </p:nvSpPr>
        <p:spPr bwMode="auto">
          <a:xfrm>
            <a:off x="0" y="0"/>
            <a:ext cx="355738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ÖRNEK ZAMAN TABLOSU</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Tree>
    <p:extLst>
      <p:ext uri="{BB962C8B-B14F-4D97-AF65-F5344CB8AC3E}">
        <p14:creationId xmlns:p14="http://schemas.microsoft.com/office/powerpoint/2010/main" val="7640543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a:xfrm>
            <a:off x="3124200" y="6381328"/>
            <a:ext cx="2895600" cy="365125"/>
          </a:xfrm>
        </p:spPr>
        <p:txBody>
          <a:bodyPr/>
          <a:lstStyle/>
          <a:p>
            <a:pPr>
              <a:defRPr/>
            </a:pPr>
            <a:r>
              <a:rPr lang="tr-TR" dirty="0" smtClean="0"/>
              <a:t>OLİMPİYAT OYUNLARI</a:t>
            </a:r>
            <a:endParaRPr lang="tr-TR" dirty="0"/>
          </a:p>
        </p:txBody>
      </p:sp>
      <p:graphicFrame>
        <p:nvGraphicFramePr>
          <p:cNvPr id="7" name="6 Tablo"/>
          <p:cNvGraphicFramePr>
            <a:graphicFrameLocks noGrp="1"/>
          </p:cNvGraphicFramePr>
          <p:nvPr>
            <p:extLst>
              <p:ext uri="{D42A27DB-BD31-4B8C-83A1-F6EECF244321}">
                <p14:modId xmlns:p14="http://schemas.microsoft.com/office/powerpoint/2010/main" val="3652839210"/>
              </p:ext>
            </p:extLst>
          </p:nvPr>
        </p:nvGraphicFramePr>
        <p:xfrm>
          <a:off x="107504" y="899016"/>
          <a:ext cx="8568952" cy="3754119"/>
        </p:xfrm>
        <a:graphic>
          <a:graphicData uri="http://schemas.openxmlformats.org/drawingml/2006/table">
            <a:tbl>
              <a:tblPr firstRow="1" bandRow="1">
                <a:tableStyleId>{7DF18680-E054-41AD-8BC1-D1AEF772440D}</a:tableStyleId>
              </a:tblPr>
              <a:tblGrid>
                <a:gridCol w="8568952"/>
              </a:tblGrid>
              <a:tr h="370840">
                <a:tc>
                  <a:txBody>
                    <a:bodyPr/>
                    <a:lstStyle/>
                    <a:p>
                      <a:r>
                        <a:rPr lang="tr-TR" dirty="0" smtClean="0"/>
                        <a:t>Rotasyon</a:t>
                      </a:r>
                      <a:endParaRPr lang="tr-TR" dirty="0"/>
                    </a:p>
                  </a:txBody>
                  <a:tcPr>
                    <a:solidFill>
                      <a:srgbClr val="00B0F0"/>
                    </a:solidFill>
                  </a:tcPr>
                </a:tc>
              </a:tr>
              <a:tr h="370840">
                <a:tc>
                  <a:txBody>
                    <a:bodyPr/>
                    <a:lstStyle/>
                    <a:p>
                      <a:pPr>
                        <a:lnSpc>
                          <a:spcPct val="150000"/>
                        </a:lnSpc>
                        <a:defRPr/>
                      </a:pPr>
                      <a:r>
                        <a:rPr lang="tr-TR" sz="1800" dirty="0" smtClean="0"/>
                        <a:t>He</a:t>
                      </a:r>
                      <a:r>
                        <a:rPr lang="tr-TR" sz="1800" baseline="0" dirty="0" smtClean="0"/>
                        <a:t>r renk grubu kendi içerisinde işleyecektir. Her takım kendi içinde bulunduğu renk grubundaki takımlar ile mücadele eder.</a:t>
                      </a:r>
                    </a:p>
                    <a:p>
                      <a:pPr>
                        <a:lnSpc>
                          <a:spcPct val="150000"/>
                        </a:lnSpc>
                        <a:defRPr/>
                      </a:pPr>
                      <a:endParaRPr lang="tr-TR" sz="1800" baseline="0" dirty="0" smtClean="0"/>
                    </a:p>
                    <a:p>
                      <a:pPr>
                        <a:lnSpc>
                          <a:spcPct val="150000"/>
                        </a:lnSpc>
                        <a:buFont typeface="Arial" pitchFamily="34" charset="0"/>
                        <a:buChar char="•"/>
                        <a:defRPr/>
                      </a:pPr>
                      <a:r>
                        <a:rPr lang="tr-TR" sz="1800" baseline="0" dirty="0" smtClean="0"/>
                        <a:t> Her oyun seti programda da belirtildiği gibi 15 </a:t>
                      </a:r>
                      <a:r>
                        <a:rPr lang="tr-TR" sz="1800" baseline="0" dirty="0" err="1" smtClean="0"/>
                        <a:t>dk</a:t>
                      </a:r>
                      <a:r>
                        <a:rPr lang="tr-TR" sz="1800" baseline="0" dirty="0" smtClean="0"/>
                        <a:t> sürmektedir.</a:t>
                      </a:r>
                    </a:p>
                    <a:p>
                      <a:pPr>
                        <a:lnSpc>
                          <a:spcPct val="150000"/>
                        </a:lnSpc>
                        <a:buFont typeface="Arial" pitchFamily="34" charset="0"/>
                        <a:buChar char="•"/>
                        <a:defRPr/>
                      </a:pPr>
                      <a:r>
                        <a:rPr lang="tr-TR" sz="1800" baseline="0" dirty="0" smtClean="0"/>
                        <a:t>Her 15 </a:t>
                      </a:r>
                      <a:r>
                        <a:rPr lang="tr-TR" sz="1800" baseline="0" dirty="0" err="1" smtClean="0"/>
                        <a:t>dk</a:t>
                      </a:r>
                      <a:r>
                        <a:rPr lang="tr-TR" sz="1800" baseline="0" dirty="0" smtClean="0"/>
                        <a:t> dan sonra 5 </a:t>
                      </a:r>
                      <a:r>
                        <a:rPr lang="tr-TR" sz="1800" baseline="0" dirty="0" err="1" smtClean="0"/>
                        <a:t>dk</a:t>
                      </a:r>
                      <a:r>
                        <a:rPr lang="tr-TR" sz="1800" baseline="0" dirty="0" smtClean="0"/>
                        <a:t> </a:t>
                      </a:r>
                      <a:r>
                        <a:rPr lang="tr-TR" sz="1800" baseline="0" dirty="0" err="1" smtClean="0"/>
                        <a:t>lık</a:t>
                      </a:r>
                      <a:r>
                        <a:rPr lang="tr-TR" sz="1800" baseline="0" dirty="0" smtClean="0"/>
                        <a:t> bir mola verilir.</a:t>
                      </a:r>
                    </a:p>
                    <a:p>
                      <a:pPr>
                        <a:lnSpc>
                          <a:spcPct val="150000"/>
                        </a:lnSpc>
                        <a:buFont typeface="Arial" pitchFamily="34" charset="0"/>
                        <a:buChar char="•"/>
                        <a:defRPr/>
                      </a:pPr>
                      <a:r>
                        <a:rPr lang="tr-TR" sz="1800" baseline="0" dirty="0" smtClean="0"/>
                        <a:t>Bütün oyunlar eş zamanlı başlar ve biter.</a:t>
                      </a:r>
                    </a:p>
                    <a:p>
                      <a:pPr>
                        <a:lnSpc>
                          <a:spcPct val="150000"/>
                        </a:lnSpc>
                        <a:buFont typeface="Arial" pitchFamily="34" charset="0"/>
                        <a:buChar char="•"/>
                        <a:defRPr/>
                      </a:pPr>
                      <a:r>
                        <a:rPr lang="tr-TR" sz="1800" baseline="0" dirty="0" smtClean="0"/>
                        <a:t>Moladan sonra takımlar hakemler ile birlikte bir sonraki oyun istasyonuna ilerler, bu şekilde bütün takımlar aynı anda hareket ederek, bir sonra ki oyununa ilerlemiş olur.</a:t>
                      </a:r>
                      <a:endParaRPr lang="tr-TR" dirty="0"/>
                    </a:p>
                  </a:txBody>
                  <a:tcPr/>
                </a:tc>
              </a:tr>
            </a:tbl>
          </a:graphicData>
        </a:graphic>
      </p:graphicFrame>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0" name="7 Dikdörtgen"/>
          <p:cNvSpPr>
            <a:spLocks noChangeArrowheads="1"/>
          </p:cNvSpPr>
          <p:nvPr/>
        </p:nvSpPr>
        <p:spPr bwMode="auto">
          <a:xfrm>
            <a:off x="0" y="0"/>
            <a:ext cx="319169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TAKIM VE ROTASYON</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graphicFrame>
        <p:nvGraphicFramePr>
          <p:cNvPr id="6" name="5 Diyagram"/>
          <p:cNvGraphicFramePr/>
          <p:nvPr>
            <p:extLst>
              <p:ext uri="{D42A27DB-BD31-4B8C-83A1-F6EECF244321}">
                <p14:modId xmlns:p14="http://schemas.microsoft.com/office/powerpoint/2010/main" val="262393221"/>
              </p:ext>
            </p:extLst>
          </p:nvPr>
        </p:nvGraphicFramePr>
        <p:xfrm>
          <a:off x="3948608"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Tablo"/>
          <p:cNvGraphicFramePr>
            <a:graphicFrameLocks noGrp="1"/>
          </p:cNvGraphicFramePr>
          <p:nvPr>
            <p:extLst>
              <p:ext uri="{D42A27DB-BD31-4B8C-83A1-F6EECF244321}">
                <p14:modId xmlns:p14="http://schemas.microsoft.com/office/powerpoint/2010/main" val="312537641"/>
              </p:ext>
            </p:extLst>
          </p:nvPr>
        </p:nvGraphicFramePr>
        <p:xfrm>
          <a:off x="107504" y="692696"/>
          <a:ext cx="4968552" cy="3342640"/>
        </p:xfrm>
        <a:graphic>
          <a:graphicData uri="http://schemas.openxmlformats.org/drawingml/2006/table">
            <a:tbl>
              <a:tblPr firstRow="1" bandRow="1">
                <a:tableStyleId>{7DF18680-E054-41AD-8BC1-D1AEF772440D}</a:tableStyleId>
              </a:tblPr>
              <a:tblGrid>
                <a:gridCol w="4968552"/>
              </a:tblGrid>
              <a:tr h="370840">
                <a:tc>
                  <a:txBody>
                    <a:bodyPr/>
                    <a:lstStyle/>
                    <a:p>
                      <a:r>
                        <a:rPr lang="tr-TR" dirty="0" smtClean="0"/>
                        <a:t>Rotasyon</a:t>
                      </a:r>
                      <a:endParaRPr lang="tr-TR" dirty="0"/>
                    </a:p>
                  </a:txBody>
                  <a:tcPr>
                    <a:solidFill>
                      <a:srgbClr val="00B0F0"/>
                    </a:solidFill>
                  </a:tcPr>
                </a:tc>
              </a:tr>
              <a:tr h="370840">
                <a:tc>
                  <a:txBody>
                    <a:bodyPr/>
                    <a:lstStyle/>
                    <a:p>
                      <a:pPr>
                        <a:lnSpc>
                          <a:spcPct val="150000"/>
                        </a:lnSpc>
                        <a:buClr>
                          <a:schemeClr val="tx2">
                            <a:lumMod val="60000"/>
                            <a:lumOff val="40000"/>
                          </a:schemeClr>
                        </a:buClr>
                        <a:buFont typeface="Wingdings" pitchFamily="2" charset="2"/>
                        <a:buChar char="§"/>
                        <a:defRPr/>
                      </a:pPr>
                      <a:r>
                        <a:rPr lang="tr-TR" sz="1800" baseline="0" dirty="0" smtClean="0"/>
                        <a:t>Yandaki şekilde  örnek bir rotasyon bulunmaktadır. </a:t>
                      </a:r>
                    </a:p>
                    <a:p>
                      <a:pPr>
                        <a:lnSpc>
                          <a:spcPct val="150000"/>
                        </a:lnSpc>
                        <a:buClr>
                          <a:schemeClr val="tx2">
                            <a:lumMod val="60000"/>
                            <a:lumOff val="40000"/>
                          </a:schemeClr>
                        </a:buClr>
                        <a:buFont typeface="Wingdings" pitchFamily="2" charset="2"/>
                        <a:buChar char="§"/>
                        <a:defRPr/>
                      </a:pPr>
                      <a:r>
                        <a:rPr lang="tr-TR" sz="1800" baseline="0" dirty="0" smtClean="0"/>
                        <a:t>A oyununu oynayan bir takım 15 </a:t>
                      </a:r>
                      <a:r>
                        <a:rPr lang="tr-TR" sz="1800" baseline="0" dirty="0" err="1" smtClean="0"/>
                        <a:t>dk</a:t>
                      </a:r>
                      <a:r>
                        <a:rPr lang="tr-TR" sz="1800" baseline="0" dirty="0" smtClean="0"/>
                        <a:t>. </a:t>
                      </a:r>
                      <a:r>
                        <a:rPr lang="tr-TR" sz="1800" baseline="0" dirty="0" err="1" smtClean="0"/>
                        <a:t>lık</a:t>
                      </a:r>
                      <a:r>
                        <a:rPr lang="tr-TR" sz="1800" baseline="0" dirty="0" smtClean="0"/>
                        <a:t> sürenin ardından B istasyonuna geçer, </a:t>
                      </a:r>
                    </a:p>
                    <a:p>
                      <a:pPr>
                        <a:lnSpc>
                          <a:spcPct val="150000"/>
                        </a:lnSpc>
                        <a:buClr>
                          <a:schemeClr val="tx2">
                            <a:lumMod val="60000"/>
                            <a:lumOff val="40000"/>
                          </a:schemeClr>
                        </a:buClr>
                        <a:buFont typeface="Wingdings" pitchFamily="2" charset="2"/>
                        <a:buChar char="§"/>
                        <a:defRPr/>
                      </a:pPr>
                      <a:r>
                        <a:rPr lang="tr-TR" sz="1800" baseline="0" dirty="0" smtClean="0"/>
                        <a:t>Bütün takımlar aynı anda oyunlara başlarlar ve 15 </a:t>
                      </a:r>
                      <a:r>
                        <a:rPr lang="tr-TR" sz="1800" baseline="0" dirty="0" err="1" smtClean="0"/>
                        <a:t>dk</a:t>
                      </a:r>
                      <a:r>
                        <a:rPr lang="tr-TR" sz="1800" baseline="0" dirty="0" smtClean="0"/>
                        <a:t>.</a:t>
                      </a:r>
                      <a:r>
                        <a:rPr lang="tr-TR" sz="1800" baseline="0" dirty="0" err="1" smtClean="0"/>
                        <a:t>lık</a:t>
                      </a:r>
                      <a:r>
                        <a:rPr lang="tr-TR" sz="1800" baseline="0" dirty="0" smtClean="0"/>
                        <a:t> süre boyunca mücadele devam eder, aynı anda oyunlar bitirilir.</a:t>
                      </a:r>
                      <a:endParaRPr lang="tr-TR" dirty="0"/>
                    </a:p>
                  </a:txBody>
                  <a:tcPr/>
                </a:tc>
              </a:tr>
            </a:tbl>
          </a:graphicData>
        </a:graphic>
      </p:graphicFrame>
      <p:pic>
        <p:nvPicPr>
          <p:cNvPr id="10"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1" name="7 Dikdörtgen"/>
          <p:cNvSpPr>
            <a:spLocks noChangeArrowheads="1"/>
          </p:cNvSpPr>
          <p:nvPr/>
        </p:nvSpPr>
        <p:spPr bwMode="auto">
          <a:xfrm>
            <a:off x="0" y="0"/>
            <a:ext cx="4493400"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TAKIM DAĞILIMI VE ROTASYON</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3352200" cy="769441"/>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HAZIRLIK VE KURULUM</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sp>
        <p:nvSpPr>
          <p:cNvPr id="9" name="8 Altbilgi Yer Tutucusu"/>
          <p:cNvSpPr>
            <a:spLocks noGrp="1"/>
          </p:cNvSpPr>
          <p:nvPr>
            <p:ph type="ftr" sz="quarter" idx="11"/>
          </p:nvPr>
        </p:nvSpPr>
        <p:spPr/>
        <p:txBody>
          <a:bodyPr/>
          <a:lstStyle/>
          <a:p>
            <a:pPr>
              <a:defRPr/>
            </a:pPr>
            <a:r>
              <a:rPr lang="tr-TR" smtClean="0"/>
              <a:t>OLİMPİYAT OYUNLARI</a:t>
            </a:r>
            <a:endParaRPr lang="tr-TR"/>
          </a:p>
        </p:txBody>
      </p:sp>
      <p:pic>
        <p:nvPicPr>
          <p:cNvPr id="14346" name="Picture 10" descr="G:\POZİTİF OUTDOOR\web site için seçilen fotolar\Küçültülmüş fotolar\IMG_6638.jpg"/>
          <p:cNvPicPr>
            <a:picLocks noChangeAspect="1" noChangeArrowheads="1"/>
          </p:cNvPicPr>
          <p:nvPr/>
        </p:nvPicPr>
        <p:blipFill>
          <a:blip r:embed="rId3" cstate="print"/>
          <a:srcRect/>
          <a:stretch>
            <a:fillRect/>
          </a:stretch>
        </p:blipFill>
        <p:spPr bwMode="auto">
          <a:xfrm>
            <a:off x="5500688" y="692697"/>
            <a:ext cx="3247776" cy="2304256"/>
          </a:xfrm>
          <a:prstGeom prst="rect">
            <a:avLst/>
          </a:prstGeom>
          <a:noFill/>
          <a:ln w="9525">
            <a:noFill/>
            <a:miter lim="800000"/>
            <a:headEnd/>
            <a:tailEnd/>
          </a:ln>
        </p:spPr>
      </p:pic>
      <p:pic>
        <p:nvPicPr>
          <p:cNvPr id="14347" name="Picture 11" descr="G:\POZİTİF OUTDOOR\web site için seçilen fotolar\Küçültülmüş fotolar\IMG_6651.jpg"/>
          <p:cNvPicPr>
            <a:picLocks noChangeAspect="1" noChangeArrowheads="1"/>
          </p:cNvPicPr>
          <p:nvPr/>
        </p:nvPicPr>
        <p:blipFill>
          <a:blip r:embed="rId4" cstate="print"/>
          <a:srcRect/>
          <a:stretch>
            <a:fillRect/>
          </a:stretch>
        </p:blipFill>
        <p:spPr bwMode="auto">
          <a:xfrm>
            <a:off x="5508104" y="3356993"/>
            <a:ext cx="3240360" cy="2304255"/>
          </a:xfrm>
          <a:prstGeom prst="rect">
            <a:avLst/>
          </a:prstGeom>
          <a:noFill/>
          <a:ln w="9525">
            <a:noFill/>
            <a:miter lim="800000"/>
            <a:headEnd/>
            <a:tailEnd/>
          </a:ln>
        </p:spPr>
      </p:pic>
      <p:graphicFrame>
        <p:nvGraphicFramePr>
          <p:cNvPr id="11" name="10 Tablo"/>
          <p:cNvGraphicFramePr>
            <a:graphicFrameLocks noGrp="1"/>
          </p:cNvGraphicFramePr>
          <p:nvPr/>
        </p:nvGraphicFramePr>
        <p:xfrm>
          <a:off x="107504" y="692696"/>
          <a:ext cx="5159896" cy="3342640"/>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Bir gün</a:t>
                      </a:r>
                      <a:r>
                        <a:rPr lang="tr-TR" baseline="0" dirty="0" smtClean="0"/>
                        <a:t> öncesinden kurulum tamamlanır,</a:t>
                      </a:r>
                      <a:endParaRPr lang="tr-TR" dirty="0"/>
                    </a:p>
                  </a:txBody>
                  <a:tcPr>
                    <a:solidFill>
                      <a:srgbClr val="00B0F0"/>
                    </a:solidFill>
                  </a:tcPr>
                </a:tc>
              </a:tr>
              <a:tr h="370840">
                <a:tc>
                  <a:txBody>
                    <a:bodyPr/>
                    <a:lstStyle/>
                    <a:p>
                      <a:pPr>
                        <a:lnSpc>
                          <a:spcPct val="150000"/>
                        </a:lnSpc>
                        <a:buClr>
                          <a:srgbClr val="00B0F0"/>
                        </a:buClr>
                        <a:buFont typeface="Wingdings" pitchFamily="2" charset="2"/>
                        <a:buChar char="§"/>
                      </a:pPr>
                      <a:r>
                        <a:rPr lang="tr-TR" sz="1800" dirty="0" smtClean="0"/>
                        <a:t>Aktivite alanı bir gün öncesinden kurulur,</a:t>
                      </a:r>
                    </a:p>
                    <a:p>
                      <a:pPr>
                        <a:lnSpc>
                          <a:spcPct val="150000"/>
                        </a:lnSpc>
                        <a:buClr>
                          <a:srgbClr val="00B0F0"/>
                        </a:buClr>
                        <a:buFont typeface="Wingdings" pitchFamily="2" charset="2"/>
                        <a:buChar char="§"/>
                      </a:pPr>
                      <a:r>
                        <a:rPr lang="tr-TR" sz="1800" dirty="0" smtClean="0"/>
                        <a:t>Montaj istasyonları işaretlenir,</a:t>
                      </a:r>
                    </a:p>
                    <a:p>
                      <a:pPr>
                        <a:lnSpc>
                          <a:spcPct val="150000"/>
                        </a:lnSpc>
                        <a:buClr>
                          <a:srgbClr val="00B0F0"/>
                        </a:buClr>
                        <a:buFont typeface="Wingdings" pitchFamily="2" charset="2"/>
                        <a:buChar char="§"/>
                      </a:pPr>
                      <a:r>
                        <a:rPr lang="tr-TR" sz="1800" dirty="0" smtClean="0"/>
                        <a:t>Her istasyonda takımlara ait malzemeler ve kurulum için gerekli ekipman yerleştirilir,</a:t>
                      </a:r>
                    </a:p>
                    <a:p>
                      <a:pPr>
                        <a:lnSpc>
                          <a:spcPct val="150000"/>
                        </a:lnSpc>
                        <a:buClr>
                          <a:srgbClr val="00B0F0"/>
                        </a:buClr>
                        <a:buFont typeface="Wingdings" pitchFamily="2" charset="2"/>
                        <a:buChar char="§"/>
                      </a:pPr>
                      <a:r>
                        <a:rPr lang="tr-TR" sz="1800" dirty="0" smtClean="0"/>
                        <a:t>Takım sorumluları ile birlikte  son provalar yapılır,</a:t>
                      </a:r>
                    </a:p>
                    <a:p>
                      <a:pPr>
                        <a:lnSpc>
                          <a:spcPct val="150000"/>
                        </a:lnSpc>
                        <a:buClr>
                          <a:srgbClr val="00B0F0"/>
                        </a:buClr>
                        <a:buFont typeface="Wingdings" pitchFamily="2" charset="2"/>
                        <a:buChar char="§"/>
                      </a:pPr>
                      <a:r>
                        <a:rPr lang="tr-TR" sz="1800" dirty="0" smtClean="0"/>
                        <a:t>Son kontroller yapılır,</a:t>
                      </a:r>
                    </a:p>
                    <a:p>
                      <a:pPr>
                        <a:lnSpc>
                          <a:spcPct val="150000"/>
                        </a:lnSpc>
                        <a:buClr>
                          <a:srgbClr val="00B0F0"/>
                        </a:buClr>
                        <a:buFont typeface="Wingdings" pitchFamily="2" charset="2"/>
                        <a:buChar char="§"/>
                      </a:pPr>
                      <a:r>
                        <a:rPr lang="tr-TR" sz="1800" dirty="0" smtClean="0"/>
                        <a:t>Karşılıklı son görüşmeler gerçekleştirilir.</a:t>
                      </a:r>
                      <a:endParaRPr lang="tr-TR" sz="1800" dirty="0">
                        <a:cs typeface="Arial" charset="0"/>
                      </a:endParaRPr>
                    </a:p>
                  </a:txBody>
                  <a:tcPr/>
                </a:tc>
              </a:tr>
            </a:tbl>
          </a:graphicData>
        </a:graphic>
      </p:graphicFrame>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4346"/>
                                        </p:tgtEl>
                                        <p:attrNameLst>
                                          <p:attrName>style.visibility</p:attrName>
                                        </p:attrNameLst>
                                      </p:cBhvr>
                                      <p:to>
                                        <p:strVal val="visible"/>
                                      </p:to>
                                    </p:set>
                                    <p:animEffect transition="in" filter="fade">
                                      <p:cBhvr>
                                        <p:cTn id="16" dur="1000"/>
                                        <p:tgtEl>
                                          <p:spTgt spid="14346"/>
                                        </p:tgtEl>
                                      </p:cBhvr>
                                    </p:animEffect>
                                  </p:childTnLst>
                                </p:cTn>
                              </p:par>
                              <p:par>
                                <p:cTn id="17" presetID="10" presetClass="entr" presetSubtype="0" fill="hold" nodeType="with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fade">
                                      <p:cBhvr>
                                        <p:cTn id="19" dur="1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sp>
        <p:nvSpPr>
          <p:cNvPr id="20" name="7 Dikdörtgen"/>
          <p:cNvSpPr>
            <a:spLocks noChangeArrowheads="1"/>
          </p:cNvSpPr>
          <p:nvPr/>
        </p:nvSpPr>
        <p:spPr bwMode="auto">
          <a:xfrm>
            <a:off x="0" y="0"/>
            <a:ext cx="615139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a:latin typeface="Comic Sans MS" pitchFamily="66" charset="0"/>
                <a:cs typeface="Arial" charset="0"/>
              </a:rPr>
              <a:t>OLİMPİYAT OYUNLARI- SEÇİLECEK OYUNLAR </a:t>
            </a:r>
            <a:r>
              <a:rPr lang="tr-TR" sz="4400" b="1" dirty="0" smtClean="0">
                <a:solidFill>
                  <a:srgbClr val="00B0F0"/>
                </a:solidFill>
                <a:latin typeface="Comic Sans MS" pitchFamily="66" charset="0"/>
              </a:rPr>
              <a:t>]</a:t>
            </a:r>
            <a:endParaRPr lang="tr-TR" b="1" dirty="0">
              <a:solidFill>
                <a:srgbClr val="00B0F0"/>
              </a:solidFill>
              <a:latin typeface="Comic Sans MS" pitchFamily="66" charset="0"/>
            </a:endParaRPr>
          </a:p>
        </p:txBody>
      </p:sp>
      <p:grpSp>
        <p:nvGrpSpPr>
          <p:cNvPr id="14" name="13 Grup"/>
          <p:cNvGrpSpPr/>
          <p:nvPr/>
        </p:nvGrpSpPr>
        <p:grpSpPr>
          <a:xfrm>
            <a:off x="683568" y="801513"/>
            <a:ext cx="7632848" cy="5254974"/>
            <a:chOff x="971600" y="908720"/>
            <a:chExt cx="7632848" cy="5254974"/>
          </a:xfrm>
        </p:grpSpPr>
        <p:sp>
          <p:nvSpPr>
            <p:cNvPr id="5126" name="39 Metin kutusu"/>
            <p:cNvSpPr txBox="1">
              <a:spLocks noChangeArrowheads="1"/>
            </p:cNvSpPr>
            <p:nvPr/>
          </p:nvSpPr>
          <p:spPr bwMode="auto">
            <a:xfrm>
              <a:off x="2300254" y="3212976"/>
              <a:ext cx="831586" cy="35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TIRTIL</a:t>
              </a:r>
              <a:endParaRPr lang="tr-TR" dirty="0"/>
            </a:p>
          </p:txBody>
        </p:sp>
        <p:sp>
          <p:nvSpPr>
            <p:cNvPr id="5128" name="41 Metin kutusu"/>
            <p:cNvSpPr txBox="1">
              <a:spLocks noChangeArrowheads="1"/>
            </p:cNvSpPr>
            <p:nvPr/>
          </p:nvSpPr>
          <p:spPr bwMode="auto">
            <a:xfrm>
              <a:off x="6156176" y="3212976"/>
              <a:ext cx="1473559" cy="35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SİHİRLİ HALI</a:t>
              </a:r>
              <a:endParaRPr lang="tr-TR" dirty="0"/>
            </a:p>
          </p:txBody>
        </p:sp>
        <p:sp>
          <p:nvSpPr>
            <p:cNvPr id="5129" name="42 Metin kutusu"/>
            <p:cNvSpPr txBox="1">
              <a:spLocks noChangeArrowheads="1"/>
            </p:cNvSpPr>
            <p:nvPr/>
          </p:nvSpPr>
          <p:spPr bwMode="auto">
            <a:xfrm>
              <a:off x="1937180" y="5805264"/>
              <a:ext cx="1842732" cy="35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BAYRAK DİREĞİ</a:t>
              </a:r>
              <a:endParaRPr lang="tr-TR" dirty="0"/>
            </a:p>
          </p:txBody>
        </p:sp>
        <p:sp>
          <p:nvSpPr>
            <p:cNvPr id="5130" name="43 Metin kutusu"/>
            <p:cNvSpPr txBox="1">
              <a:spLocks noChangeArrowheads="1"/>
            </p:cNvSpPr>
            <p:nvPr/>
          </p:nvSpPr>
          <p:spPr bwMode="auto">
            <a:xfrm>
              <a:off x="6012160" y="5805264"/>
              <a:ext cx="1586002" cy="35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ASİT HAVUZU</a:t>
              </a:r>
              <a:endParaRPr lang="tr-TR" dirty="0"/>
            </a:p>
          </p:txBody>
        </p:sp>
        <p:pic>
          <p:nvPicPr>
            <p:cNvPr id="22" name="Picture 2" descr="http://sphotos-h.ak.fbcdn.net/hphotos-ak-ash3/522597_345417035577910_405171637_n.jpg"/>
            <p:cNvPicPr>
              <a:picLocks noChangeAspect="1" noChangeArrowheads="1"/>
            </p:cNvPicPr>
            <p:nvPr/>
          </p:nvPicPr>
          <p:blipFill>
            <a:blip r:embed="rId3" cstate="print"/>
            <a:srcRect/>
            <a:stretch>
              <a:fillRect/>
            </a:stretch>
          </p:blipFill>
          <p:spPr bwMode="auto">
            <a:xfrm>
              <a:off x="971600" y="908720"/>
              <a:ext cx="3600400" cy="2232248"/>
            </a:xfrm>
            <a:prstGeom prst="rect">
              <a:avLst/>
            </a:prstGeom>
            <a:noFill/>
          </p:spPr>
        </p:pic>
        <p:pic>
          <p:nvPicPr>
            <p:cNvPr id="23" name="Picture 3" descr="C:\POZİTİF OUTDOOR\AKTİVİTE FOTO VE VİDEOLAR\TEZ TUR - BOSCH\küçültülmüş\100_3836.JPG"/>
            <p:cNvPicPr>
              <a:picLocks noChangeAspect="1" noChangeArrowheads="1"/>
            </p:cNvPicPr>
            <p:nvPr/>
          </p:nvPicPr>
          <p:blipFill>
            <a:blip r:embed="rId4" cstate="print"/>
            <a:srcRect/>
            <a:stretch>
              <a:fillRect/>
            </a:stretch>
          </p:blipFill>
          <p:spPr bwMode="auto">
            <a:xfrm>
              <a:off x="5004048" y="908720"/>
              <a:ext cx="3600400" cy="2232248"/>
            </a:xfrm>
            <a:prstGeom prst="rect">
              <a:avLst/>
            </a:prstGeom>
            <a:noFill/>
            <a:ln w="9525">
              <a:noFill/>
              <a:miter lim="800000"/>
              <a:headEnd/>
              <a:tailEnd/>
            </a:ln>
          </p:spPr>
        </p:pic>
        <p:pic>
          <p:nvPicPr>
            <p:cNvPr id="24" name="Picture 5" descr="E:\POZİTİF OUTDOOR\AKTİVİTE FOTO VE VİDEOLAR\TEZ TUR INFO 2011 AMARA DOLCE VITA\tez tur mice resim BURÇİN\DSC_05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573016"/>
              <a:ext cx="3600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E:\POZİTİF OUTDOOR\AKTİVİTE FOTO VE VİDEOLAR\TEZ TUR INFO 2011 AMARA DOLCE VITA\tez tur mice resim BURÇİN\DSC_067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3573016"/>
              <a:ext cx="3600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643672" cy="769441"/>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UYGULAMA EKİBİ</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pic>
        <p:nvPicPr>
          <p:cNvPr id="10" name="Picture 6" descr="E:\POZİTİF OUTDOOR\SPEED CITY\repair-man.jpg"/>
          <p:cNvPicPr>
            <a:picLocks noChangeAspect="1" noChangeArrowheads="1"/>
          </p:cNvPicPr>
          <p:nvPr/>
        </p:nvPicPr>
        <p:blipFill>
          <a:blip r:embed="rId3" cstate="print"/>
          <a:srcRect/>
          <a:stretch>
            <a:fillRect/>
          </a:stretch>
        </p:blipFill>
        <p:spPr bwMode="auto">
          <a:xfrm>
            <a:off x="5357818" y="1214422"/>
            <a:ext cx="1453066" cy="2538416"/>
          </a:xfrm>
          <a:prstGeom prst="rect">
            <a:avLst/>
          </a:prstGeom>
          <a:ln>
            <a:noFill/>
          </a:ln>
          <a:effectLst>
            <a:softEdge rad="112500"/>
          </a:effectLst>
        </p:spPr>
      </p:pic>
      <p:pic>
        <p:nvPicPr>
          <p:cNvPr id="12" name="Picture 5" descr="E:\POZİTİF OUTDOOR\SPEED CITY\pc-repairer.jpg"/>
          <p:cNvPicPr>
            <a:picLocks noChangeAspect="1" noChangeArrowheads="1"/>
          </p:cNvPicPr>
          <p:nvPr/>
        </p:nvPicPr>
        <p:blipFill>
          <a:blip r:embed="rId4" cstate="print"/>
          <a:srcRect/>
          <a:stretch>
            <a:fillRect/>
          </a:stretch>
        </p:blipFill>
        <p:spPr bwMode="auto">
          <a:xfrm>
            <a:off x="7143768" y="1142984"/>
            <a:ext cx="1793879" cy="2092082"/>
          </a:xfrm>
          <a:prstGeom prst="rect">
            <a:avLst/>
          </a:prstGeom>
          <a:ln>
            <a:noFill/>
          </a:ln>
          <a:effectLst>
            <a:softEdge rad="112500"/>
          </a:effectLst>
        </p:spPr>
      </p:pic>
      <p:pic>
        <p:nvPicPr>
          <p:cNvPr id="11" name="Picture 2" descr="http://www.sportscorpelite.com/uploaded/team_building_hands.jpg"/>
          <p:cNvPicPr>
            <a:picLocks noChangeAspect="1" noChangeArrowheads="1"/>
          </p:cNvPicPr>
          <p:nvPr/>
        </p:nvPicPr>
        <p:blipFill>
          <a:blip r:embed="rId5" cstate="print"/>
          <a:srcRect/>
          <a:stretch>
            <a:fillRect/>
          </a:stretch>
        </p:blipFill>
        <p:spPr bwMode="auto">
          <a:xfrm>
            <a:off x="6357950" y="2928934"/>
            <a:ext cx="2334281" cy="2808918"/>
          </a:xfrm>
          <a:prstGeom prst="rect">
            <a:avLst/>
          </a:prstGeom>
          <a:ln>
            <a:noFill/>
          </a:ln>
          <a:effectLst>
            <a:softEdge rad="112500"/>
          </a:effectLst>
        </p:spPr>
      </p:pic>
      <p:pic>
        <p:nvPicPr>
          <p:cNvPr id="13"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aphicFrame>
        <p:nvGraphicFramePr>
          <p:cNvPr id="14" name="13 Tablo"/>
          <p:cNvGraphicFramePr>
            <a:graphicFrameLocks noGrp="1"/>
          </p:cNvGraphicFramePr>
          <p:nvPr/>
        </p:nvGraphicFramePr>
        <p:xfrm>
          <a:off x="107504" y="692696"/>
          <a:ext cx="5159896" cy="4130039"/>
        </p:xfrm>
        <a:graphic>
          <a:graphicData uri="http://schemas.openxmlformats.org/drawingml/2006/table">
            <a:tbl>
              <a:tblPr firstRow="1" bandRow="1">
                <a:tableStyleId>{7DF18680-E054-41AD-8BC1-D1AEF772440D}</a:tableStyleId>
              </a:tblPr>
              <a:tblGrid>
                <a:gridCol w="5159896"/>
              </a:tblGrid>
              <a:tr h="370840">
                <a:tc>
                  <a:txBody>
                    <a:bodyPr/>
                    <a:lstStyle/>
                    <a:p>
                      <a:r>
                        <a:rPr lang="tr-TR" dirty="0" smtClean="0"/>
                        <a:t>Operasyon Ekibinin Görevleri</a:t>
                      </a:r>
                      <a:endParaRPr lang="tr-TR" dirty="0"/>
                    </a:p>
                  </a:txBody>
                  <a:tcPr>
                    <a:solidFill>
                      <a:srgbClr val="00B0F0"/>
                    </a:solidFill>
                  </a:tcPr>
                </a:tc>
              </a:tr>
              <a:tr h="370840">
                <a:tc>
                  <a:txBody>
                    <a:bodyPr/>
                    <a:lstStyle/>
                    <a:p>
                      <a:pPr marL="176213" indent="-176213">
                        <a:buClr>
                          <a:srgbClr val="00B0F0"/>
                        </a:buClr>
                        <a:buFont typeface="Wingdings" pitchFamily="2" charset="2"/>
                        <a:buChar char="§"/>
                      </a:pPr>
                      <a:r>
                        <a:rPr lang="tr-TR" dirty="0" smtClean="0"/>
                        <a:t>Takımların ve zaman akışının kontrolü,</a:t>
                      </a:r>
                    </a:p>
                    <a:p>
                      <a:pPr marL="176213" indent="-176213">
                        <a:buClr>
                          <a:srgbClr val="00B0F0"/>
                        </a:buClr>
                        <a:buFont typeface="Wingdings" pitchFamily="2" charset="2"/>
                        <a:buChar char="§"/>
                      </a:pPr>
                      <a:r>
                        <a:rPr lang="tr-TR" dirty="0" smtClean="0"/>
                        <a:t>Operasyonun düzgün akışının</a:t>
                      </a:r>
                      <a:r>
                        <a:rPr lang="tr-TR" baseline="0" dirty="0" smtClean="0"/>
                        <a:t> sağlanması</a:t>
                      </a:r>
                      <a:endParaRPr lang="tr-TR" dirty="0" smtClean="0"/>
                    </a:p>
                    <a:p>
                      <a:pPr marL="176213" indent="-176213">
                        <a:buClr>
                          <a:srgbClr val="00B0F0"/>
                        </a:buClr>
                        <a:buFont typeface="Wingdings" pitchFamily="2" charset="2"/>
                        <a:buChar char="§"/>
                      </a:pPr>
                      <a:r>
                        <a:rPr lang="tr-TR" dirty="0" smtClean="0"/>
                        <a:t>Kurulumların eksiksiz yapılmasının sağlanması,</a:t>
                      </a:r>
                      <a:endParaRPr lang="tr-TR" dirty="0" smtClean="0">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bg1"/>
                          </a:solidFill>
                        </a:rPr>
                        <a:t>Teknik Ekibin</a:t>
                      </a:r>
                      <a:r>
                        <a:rPr lang="tr-TR" b="1" baseline="0" dirty="0" smtClean="0">
                          <a:solidFill>
                            <a:schemeClr val="bg1"/>
                          </a:solidFill>
                        </a:rPr>
                        <a:t> Görevleri</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tr-TR" dirty="0" smtClean="0"/>
                        <a:t>Alan kurulumlarını gerçekleştirilmesi,</a:t>
                      </a:r>
                    </a:p>
                    <a:p>
                      <a:pPr>
                        <a:buClr>
                          <a:srgbClr val="00B0F0"/>
                        </a:buClr>
                        <a:buFont typeface="Wingdings" pitchFamily="2" charset="2"/>
                        <a:buChar char="§"/>
                      </a:pPr>
                      <a:r>
                        <a:rPr lang="tr-TR" dirty="0" smtClean="0"/>
                        <a:t>Teknik malzemenin kullanımı</a:t>
                      </a:r>
                      <a:r>
                        <a:rPr lang="tr-TR" baseline="0" dirty="0" smtClean="0"/>
                        <a:t>,</a:t>
                      </a:r>
                    </a:p>
                    <a:p>
                      <a:pPr>
                        <a:buClr>
                          <a:srgbClr val="00B0F0"/>
                        </a:buClr>
                        <a:buFont typeface="Wingdings" pitchFamily="2" charset="2"/>
                        <a:buChar char="§"/>
                      </a:pPr>
                      <a:r>
                        <a:rPr lang="tr-TR" baseline="0" dirty="0" smtClean="0">
                          <a:cs typeface="Arial" charset="0"/>
                        </a:rPr>
                        <a:t>Katılımcılara teknik konularda destek olunması,</a:t>
                      </a:r>
                      <a:endParaRPr lang="tr-TR" dirty="0" smtClean="0">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baseline="0" dirty="0" smtClean="0">
                          <a:solidFill>
                            <a:schemeClr val="bg1"/>
                          </a:solidFill>
                        </a:rPr>
                        <a:t>Aktivite Sorumlularının (Hakemlerin) Görevleri</a:t>
                      </a:r>
                      <a:endParaRPr lang="tr-TR" b="1" dirty="0">
                        <a:solidFill>
                          <a:schemeClr val="bg1"/>
                        </a:solidFill>
                      </a:endParaRPr>
                    </a:p>
                  </a:txBody>
                  <a:tcPr>
                    <a:solidFill>
                      <a:srgbClr val="00B0F0"/>
                    </a:solidFill>
                  </a:tcPr>
                </a:tc>
              </a:tr>
              <a:tr h="370840">
                <a:tc>
                  <a:txBody>
                    <a:bodyPr/>
                    <a:lstStyle/>
                    <a:p>
                      <a:pPr>
                        <a:buClr>
                          <a:srgbClr val="00B0F0"/>
                        </a:buClr>
                        <a:buFont typeface="Wingdings" pitchFamily="2" charset="2"/>
                        <a:buChar char="§"/>
                      </a:pPr>
                      <a:r>
                        <a:rPr lang="tr-TR" dirty="0" smtClean="0"/>
                        <a:t>Takımların yönlendirilmesi,</a:t>
                      </a:r>
                    </a:p>
                    <a:p>
                      <a:pPr>
                        <a:buClr>
                          <a:srgbClr val="00B0F0"/>
                        </a:buClr>
                        <a:buFont typeface="Wingdings" pitchFamily="2" charset="2"/>
                        <a:buChar char="§"/>
                      </a:pPr>
                      <a:r>
                        <a:rPr lang="tr-TR" dirty="0" smtClean="0"/>
                        <a:t>Takım motivasyonunun yüksek kalmasını sağlamak,</a:t>
                      </a:r>
                    </a:p>
                    <a:p>
                      <a:pPr>
                        <a:buClr>
                          <a:srgbClr val="00B0F0"/>
                        </a:buClr>
                        <a:buFont typeface="Wingdings" pitchFamily="2" charset="2"/>
                        <a:buChar char="§"/>
                      </a:pPr>
                      <a:r>
                        <a:rPr lang="tr-TR" dirty="0" smtClean="0"/>
                        <a:t>Projeye paralel gidilmesinin sağlanması,</a:t>
                      </a:r>
                    </a:p>
                    <a:p>
                      <a:pPr>
                        <a:buClr>
                          <a:srgbClr val="00B0F0"/>
                        </a:buClr>
                        <a:buFont typeface="Wingdings" pitchFamily="2" charset="2"/>
                        <a:buChar char="§"/>
                      </a:pPr>
                      <a:r>
                        <a:rPr lang="tr-TR" dirty="0" smtClean="0"/>
                        <a:t>Takım performanslarının değerlendirilmesi,</a:t>
                      </a:r>
                      <a:endParaRPr lang="tr-TR" dirty="0" smtClean="0">
                        <a:cs typeface="Arial" charset="0"/>
                      </a:endParaRPr>
                    </a:p>
                  </a:txBody>
                  <a:tcPr/>
                </a:tc>
              </a:tr>
            </a:tbl>
          </a:graphicData>
        </a:graphic>
      </p:graphicFrame>
      <p:sp>
        <p:nvSpPr>
          <p:cNvPr id="15" name="8 Altbilgi Yer Tutucusu"/>
          <p:cNvSpPr>
            <a:spLocks noGrp="1"/>
          </p:cNvSpPr>
          <p:nvPr>
            <p:ph type="ftr" sz="quarter" idx="11"/>
          </p:nvPr>
        </p:nvSpPr>
        <p:spPr>
          <a:xfrm>
            <a:off x="3124200" y="6356350"/>
            <a:ext cx="2895600" cy="365125"/>
          </a:xfrm>
        </p:spPr>
        <p:txBody>
          <a:bodyPr/>
          <a:lstStyle/>
          <a:p>
            <a:pPr>
              <a:defRPr/>
            </a:pPr>
            <a:r>
              <a:rPr lang="tr-TR" dirty="0" smtClean="0"/>
              <a:t>OLİMPİYAT OYUNLARI</a:t>
            </a:r>
            <a:endParaRPr lang="tr-TR" dirty="0"/>
          </a:p>
        </p:txBody>
      </p:sp>
    </p:spTree>
    <p:extLst>
      <p:ext uri="{BB962C8B-B14F-4D97-AF65-F5344CB8AC3E}">
        <p14:creationId xmlns:p14="http://schemas.microsoft.com/office/powerpoint/2010/main" val="11166501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585964" cy="769441"/>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FİYATLANDIRMA</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aphicFrame>
        <p:nvGraphicFramePr>
          <p:cNvPr id="7" name="6 Tablo"/>
          <p:cNvGraphicFramePr>
            <a:graphicFrameLocks noGrp="1"/>
          </p:cNvGraphicFramePr>
          <p:nvPr>
            <p:extLst>
              <p:ext uri="{D42A27DB-BD31-4B8C-83A1-F6EECF244321}">
                <p14:modId xmlns:p14="http://schemas.microsoft.com/office/powerpoint/2010/main" val="160727814"/>
              </p:ext>
            </p:extLst>
          </p:nvPr>
        </p:nvGraphicFramePr>
        <p:xfrm>
          <a:off x="143508" y="937385"/>
          <a:ext cx="8856985" cy="2707639"/>
        </p:xfrm>
        <a:graphic>
          <a:graphicData uri="http://schemas.openxmlformats.org/drawingml/2006/table">
            <a:tbl>
              <a:tblPr firstRow="1" bandRow="1">
                <a:tableStyleId>{7DF18680-E054-41AD-8BC1-D1AEF772440D}</a:tableStyleId>
              </a:tblPr>
              <a:tblGrid>
                <a:gridCol w="8856985"/>
              </a:tblGrid>
              <a:tr h="35347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tr-TR" sz="1800" b="1" dirty="0" smtClean="0"/>
                        <a:t>Teklife Dahil Olan Hizmetler:</a:t>
                      </a:r>
                      <a:endParaRPr lang="tr-TR" b="1" dirty="0" smtClean="0">
                        <a:solidFill>
                          <a:schemeClr val="tx1"/>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r>
              <a:tr h="370840">
                <a:tc>
                  <a:txBody>
                    <a:bodyPr/>
                    <a:lstStyle/>
                    <a:p>
                      <a:pPr>
                        <a:lnSpc>
                          <a:spcPct val="100000"/>
                        </a:lnSpc>
                        <a:buClr>
                          <a:srgbClr val="00B0F0"/>
                        </a:buClr>
                        <a:buFont typeface="Wingdings" pitchFamily="2" charset="2"/>
                        <a:buChar char="§"/>
                      </a:pPr>
                      <a:r>
                        <a:rPr lang="tr-TR" sz="1800" dirty="0" smtClean="0"/>
                        <a:t>Programda yer alan aktivitelerin uygulanması.</a:t>
                      </a:r>
                      <a:endParaRPr lang="tr-TR" sz="1800" dirty="0" smtClean="0">
                        <a:cs typeface="Arial"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
                          <a:srgbClr val="00B0F0"/>
                        </a:buClr>
                        <a:buSzTx/>
                        <a:buFont typeface="Wingdings" pitchFamily="2" charset="2"/>
                        <a:buNone/>
                        <a:tabLst/>
                        <a:defRPr/>
                      </a:pPr>
                      <a:r>
                        <a:rPr lang="tr-TR" sz="1800" b="1" dirty="0" smtClean="0"/>
                        <a:t> Teklife Dahil Olmayan Hizmetleri:</a:t>
                      </a:r>
                      <a:endParaRPr lang="tr-TR" sz="1800" b="1" dirty="0" smtClean="0">
                        <a:cs typeface="Arial"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370840">
                <a:tc>
                  <a:txBody>
                    <a:bodyPr/>
                    <a:lstStyle/>
                    <a:p>
                      <a:pPr>
                        <a:lnSpc>
                          <a:spcPct val="100000"/>
                        </a:lnSpc>
                        <a:buClr>
                          <a:srgbClr val="00B0F0"/>
                        </a:buClr>
                        <a:buFont typeface="Wingdings" pitchFamily="2" charset="2"/>
                        <a:buChar char="§"/>
                      </a:pPr>
                      <a:r>
                        <a:rPr lang="tr-TR" sz="1800" dirty="0" smtClean="0"/>
                        <a:t>Aktivite alanı için alan izinleri, oluşursa giderleri,</a:t>
                      </a:r>
                    </a:p>
                    <a:p>
                      <a:pPr>
                        <a:lnSpc>
                          <a:spcPct val="100000"/>
                        </a:lnSpc>
                        <a:buClr>
                          <a:srgbClr val="00B0F0"/>
                        </a:buClr>
                        <a:buFont typeface="Wingdings" pitchFamily="2" charset="2"/>
                        <a:buChar char="§"/>
                      </a:pPr>
                      <a:r>
                        <a:rPr lang="tr-TR" sz="1800" dirty="0" smtClean="0"/>
                        <a:t>Personel </a:t>
                      </a:r>
                      <a:r>
                        <a:rPr lang="tr-TR" sz="1800" dirty="0" smtClean="0">
                          <a:solidFill>
                            <a:schemeClr val="tx1"/>
                          </a:solidFill>
                        </a:rPr>
                        <a:t>transferi ve tüm </a:t>
                      </a:r>
                      <a:r>
                        <a:rPr lang="tr-TR" sz="1800" dirty="0" smtClean="0"/>
                        <a:t>nakliye giderleri,</a:t>
                      </a:r>
                    </a:p>
                    <a:p>
                      <a:pPr>
                        <a:lnSpc>
                          <a:spcPct val="100000"/>
                        </a:lnSpc>
                        <a:buClr>
                          <a:srgbClr val="00B0F0"/>
                        </a:buClr>
                        <a:buFont typeface="Wingdings" pitchFamily="2" charset="2"/>
                        <a:buChar char="§"/>
                      </a:pPr>
                      <a:r>
                        <a:rPr lang="tr-TR" sz="1800" dirty="0" smtClean="0"/>
                        <a:t>İstenirse ödüller ve promosyon malzemeleri ,</a:t>
                      </a:r>
                    </a:p>
                    <a:p>
                      <a:pPr lvl="0">
                        <a:lnSpc>
                          <a:spcPct val="100000"/>
                        </a:lnSpc>
                        <a:buClr>
                          <a:srgbClr val="00B0F0"/>
                        </a:buClr>
                        <a:buFont typeface="Wingdings" pitchFamily="2" charset="2"/>
                        <a:buChar char="§"/>
                      </a:pPr>
                      <a:r>
                        <a:rPr lang="tr-TR" sz="1800" dirty="0" smtClean="0"/>
                        <a:t>Aktiviteye bağlı çalışma saatleri  boyunca görevli ekibin konaklama, yiyecek-içecek giderleri ,</a:t>
                      </a:r>
                    </a:p>
                    <a:p>
                      <a:pPr lvl="0">
                        <a:lnSpc>
                          <a:spcPct val="100000"/>
                        </a:lnSpc>
                        <a:buClr>
                          <a:srgbClr val="00B0F0"/>
                        </a:buClr>
                        <a:buFont typeface="Wingdings" pitchFamily="2" charset="2"/>
                        <a:buChar char="§"/>
                      </a:pPr>
                      <a:r>
                        <a:rPr lang="tr-TR" sz="1800" dirty="0" smtClean="0"/>
                        <a:t>Ses sistemi.</a:t>
                      </a:r>
                      <a:endParaRPr lang="tr-TR" sz="1800" dirty="0" smtClean="0">
                        <a:latin typeface="+mn-lt"/>
                        <a:ea typeface="Times New Roman" pitchFamily="18" charset="0"/>
                        <a:cs typeface="Arial" pitchFamily="34"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bl>
          </a:graphicData>
        </a:graphic>
      </p:graphicFrame>
      <p:sp>
        <p:nvSpPr>
          <p:cNvPr id="10" name="8 Altbilgi Yer Tutucusu"/>
          <p:cNvSpPr>
            <a:spLocks noGrp="1"/>
          </p:cNvSpPr>
          <p:nvPr>
            <p:ph type="ftr" sz="quarter" idx="11"/>
          </p:nvPr>
        </p:nvSpPr>
        <p:spPr>
          <a:xfrm>
            <a:off x="3124200" y="6356350"/>
            <a:ext cx="2895600" cy="365125"/>
          </a:xfrm>
        </p:spPr>
        <p:txBody>
          <a:bodyPr/>
          <a:lstStyle/>
          <a:p>
            <a:pPr>
              <a:defRPr/>
            </a:pPr>
            <a:r>
              <a:rPr lang="tr-TR" dirty="0" smtClean="0"/>
              <a:t>OLİMPİYAT OYUNLARI</a:t>
            </a:r>
            <a:endParaRPr lang="tr-TR" dirty="0"/>
          </a:p>
        </p:txBody>
      </p:sp>
    </p:spTree>
    <p:extLst>
      <p:ext uri="{BB962C8B-B14F-4D97-AF65-F5344CB8AC3E}">
        <p14:creationId xmlns:p14="http://schemas.microsoft.com/office/powerpoint/2010/main" val="33785083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a:spLocks noChangeArrowheads="1"/>
          </p:cNvSpPr>
          <p:nvPr/>
        </p:nvSpPr>
        <p:spPr bwMode="auto">
          <a:xfrm>
            <a:off x="0" y="0"/>
            <a:ext cx="2243138" cy="769938"/>
          </a:xfrm>
          <a:prstGeom prst="rect">
            <a:avLst/>
          </a:prstGeom>
          <a:noFill/>
          <a:ln w="9525">
            <a:noFill/>
            <a:miter lim="800000"/>
            <a:headEnd/>
            <a:tailEnd/>
          </a:ln>
        </p:spPr>
        <p:txBody>
          <a:bodyPr wrap="none">
            <a:spAutoFit/>
          </a:bodyPr>
          <a:lstStyle/>
          <a:p>
            <a:r>
              <a:rPr lang="tr-TR" sz="4400" b="1" dirty="0">
                <a:solidFill>
                  <a:srgbClr val="00B0F0"/>
                </a:solidFill>
                <a:latin typeface="Calibri" pitchFamily="34" charset="0"/>
              </a:rPr>
              <a:t>[</a:t>
            </a:r>
            <a:r>
              <a:rPr lang="tr-TR" b="1" dirty="0">
                <a:latin typeface="Comic Sans MS" pitchFamily="66" charset="0"/>
                <a:cs typeface="Arial" charset="0"/>
              </a:rPr>
              <a:t>TEŞEKKÜRLER</a:t>
            </a:r>
            <a:r>
              <a:rPr lang="tr-TR" sz="4400" b="1" dirty="0">
                <a:solidFill>
                  <a:srgbClr val="00B0F0"/>
                </a:solidFill>
                <a:latin typeface="Calibri" pitchFamily="34" charset="0"/>
              </a:rPr>
              <a:t>]</a:t>
            </a:r>
            <a:endParaRPr lang="tr-TR" dirty="0">
              <a:solidFill>
                <a:srgbClr val="00B0F0"/>
              </a:solidFill>
              <a:latin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pSp>
        <p:nvGrpSpPr>
          <p:cNvPr id="11" name="10 Grup"/>
          <p:cNvGrpSpPr/>
          <p:nvPr/>
        </p:nvGrpSpPr>
        <p:grpSpPr>
          <a:xfrm>
            <a:off x="755576" y="2240868"/>
            <a:ext cx="7531229" cy="2376264"/>
            <a:chOff x="755576" y="2492896"/>
            <a:chExt cx="7531229" cy="2376264"/>
          </a:xfrm>
        </p:grpSpPr>
        <p:sp>
          <p:nvSpPr>
            <p:cNvPr id="13" name="12 Metin kutusu"/>
            <p:cNvSpPr txBox="1">
              <a:spLocks noChangeArrowheads="1"/>
            </p:cNvSpPr>
            <p:nvPr/>
          </p:nvSpPr>
          <p:spPr bwMode="auto">
            <a:xfrm>
              <a:off x="755576" y="2492896"/>
              <a:ext cx="7531229" cy="1015663"/>
            </a:xfrm>
            <a:prstGeom prst="rect">
              <a:avLst/>
            </a:prstGeom>
            <a:noFill/>
            <a:ln w="9525">
              <a:noFill/>
              <a:miter lim="800000"/>
              <a:headEnd/>
              <a:tailEnd/>
            </a:ln>
          </p:spPr>
          <p:txBody>
            <a:bodyPr wrap="square">
              <a:spAutoFit/>
            </a:bodyPr>
            <a:lstStyle/>
            <a:p>
              <a:r>
                <a:rPr lang="tr-TR" sz="6000" b="1" dirty="0">
                  <a:latin typeface="Comic Sans MS" pitchFamily="66" charset="0"/>
                  <a:cs typeface="Arial" charset="0"/>
                </a:rPr>
                <a:t>TEŞEKKÜR EDERİZ</a:t>
              </a:r>
            </a:p>
          </p:txBody>
        </p:sp>
        <p:pic>
          <p:nvPicPr>
            <p:cNvPr id="14" name="Picture 2" descr="C:\Users\HP\Desktop\son slyt.jpg"/>
            <p:cNvPicPr>
              <a:picLocks noChangeAspect="1" noChangeArrowheads="1"/>
            </p:cNvPicPr>
            <p:nvPr/>
          </p:nvPicPr>
          <p:blipFill>
            <a:blip r:embed="rId4" cstate="print"/>
            <a:srcRect/>
            <a:stretch>
              <a:fillRect/>
            </a:stretch>
          </p:blipFill>
          <p:spPr bwMode="auto">
            <a:xfrm>
              <a:off x="1835696" y="3645024"/>
              <a:ext cx="5448021" cy="1224136"/>
            </a:xfrm>
            <a:prstGeom prst="rect">
              <a:avLst/>
            </a:prstGeom>
            <a:noFill/>
          </p:spPr>
        </p:pic>
      </p:grpSp>
      <p:sp>
        <p:nvSpPr>
          <p:cNvPr id="10" name="8 Altbilgi Yer Tutucusu"/>
          <p:cNvSpPr>
            <a:spLocks noGrp="1"/>
          </p:cNvSpPr>
          <p:nvPr>
            <p:ph type="ftr" sz="quarter" idx="11"/>
          </p:nvPr>
        </p:nvSpPr>
        <p:spPr>
          <a:xfrm>
            <a:off x="3124200" y="6356350"/>
            <a:ext cx="2895600" cy="365125"/>
          </a:xfrm>
        </p:spPr>
        <p:txBody>
          <a:bodyPr/>
          <a:lstStyle/>
          <a:p>
            <a:pPr>
              <a:defRPr/>
            </a:pPr>
            <a:r>
              <a:rPr lang="tr-TR" dirty="0" smtClean="0"/>
              <a:t>OLİMPİYAT OYUNLARI</a:t>
            </a:r>
            <a:endParaRPr lang="tr-TR" dirty="0"/>
          </a:p>
        </p:txBody>
      </p:sp>
    </p:spTree>
    <p:extLst>
      <p:ext uri="{BB962C8B-B14F-4D97-AF65-F5344CB8AC3E}">
        <p14:creationId xmlns:p14="http://schemas.microsoft.com/office/powerpoint/2010/main" val="11830988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sp>
        <p:nvSpPr>
          <p:cNvPr id="14" name="7 Dikdörtgen"/>
          <p:cNvSpPr>
            <a:spLocks noChangeArrowheads="1"/>
          </p:cNvSpPr>
          <p:nvPr/>
        </p:nvSpPr>
        <p:spPr bwMode="auto">
          <a:xfrm>
            <a:off x="0" y="0"/>
            <a:ext cx="611417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SEÇİLECEK OYUNLAR </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pSp>
        <p:nvGrpSpPr>
          <p:cNvPr id="13" name="12 Grup"/>
          <p:cNvGrpSpPr/>
          <p:nvPr/>
        </p:nvGrpSpPr>
        <p:grpSpPr>
          <a:xfrm>
            <a:off x="1441183" y="3068960"/>
            <a:ext cx="6412543" cy="3120877"/>
            <a:chOff x="2355375" y="2621160"/>
            <a:chExt cx="5686596" cy="3687683"/>
          </a:xfrm>
        </p:grpSpPr>
        <p:sp>
          <p:nvSpPr>
            <p:cNvPr id="19" name="42 Metin kutusu"/>
            <p:cNvSpPr txBox="1">
              <a:spLocks noChangeArrowheads="1"/>
            </p:cNvSpPr>
            <p:nvPr/>
          </p:nvSpPr>
          <p:spPr bwMode="auto">
            <a:xfrm>
              <a:off x="6025747" y="5939511"/>
              <a:ext cx="2016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SULU KULE</a:t>
              </a:r>
              <a:endParaRPr lang="tr-TR" dirty="0"/>
            </a:p>
          </p:txBody>
        </p:sp>
        <p:sp>
          <p:nvSpPr>
            <p:cNvPr id="21" name="42 Metin kutusu"/>
            <p:cNvSpPr txBox="1">
              <a:spLocks noChangeArrowheads="1"/>
            </p:cNvSpPr>
            <p:nvPr/>
          </p:nvSpPr>
          <p:spPr bwMode="auto">
            <a:xfrm>
              <a:off x="6414318" y="2621160"/>
              <a:ext cx="1080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KULE</a:t>
              </a:r>
              <a:endParaRPr lang="tr-TR" dirty="0"/>
            </a:p>
          </p:txBody>
        </p:sp>
        <p:sp>
          <p:nvSpPr>
            <p:cNvPr id="16" name="42 Metin kutusu"/>
            <p:cNvSpPr txBox="1">
              <a:spLocks noChangeArrowheads="1"/>
            </p:cNvSpPr>
            <p:nvPr/>
          </p:nvSpPr>
          <p:spPr bwMode="auto">
            <a:xfrm>
              <a:off x="2577514" y="5769339"/>
              <a:ext cx="14222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FIRDÖNDÜ</a:t>
              </a:r>
              <a:endParaRPr lang="tr-TR" dirty="0"/>
            </a:p>
          </p:txBody>
        </p:sp>
        <p:sp>
          <p:nvSpPr>
            <p:cNvPr id="24" name="42 Metin kutusu"/>
            <p:cNvSpPr txBox="1">
              <a:spLocks noChangeArrowheads="1"/>
            </p:cNvSpPr>
            <p:nvPr/>
          </p:nvSpPr>
          <p:spPr bwMode="auto">
            <a:xfrm>
              <a:off x="2355375" y="2621160"/>
              <a:ext cx="1626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LASTİK TOP</a:t>
              </a:r>
              <a:endParaRPr lang="tr-TR" dirty="0"/>
            </a:p>
          </p:txBody>
        </p:sp>
      </p:grpSp>
      <p:pic>
        <p:nvPicPr>
          <p:cNvPr id="18"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pic>
        <p:nvPicPr>
          <p:cNvPr id="5" name="Picture 4" descr="100_59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429000"/>
            <a:ext cx="3672409" cy="2232248"/>
          </a:xfrm>
          <a:prstGeom prst="rect">
            <a:avLst/>
          </a:prstGeom>
        </p:spPr>
      </p:pic>
      <p:pic>
        <p:nvPicPr>
          <p:cNvPr id="6" name="Picture 5" descr="G003742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836712"/>
            <a:ext cx="3672408" cy="2196243"/>
          </a:xfrm>
          <a:prstGeom prst="rect">
            <a:avLst/>
          </a:prstGeom>
        </p:spPr>
      </p:pic>
      <p:pic>
        <p:nvPicPr>
          <p:cNvPr id="11" name="Picture 10" descr="G4256984.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6016" y="836712"/>
            <a:ext cx="3672408" cy="2214246"/>
          </a:xfrm>
          <a:prstGeom prst="rect">
            <a:avLst/>
          </a:prstGeom>
        </p:spPr>
      </p:pic>
      <p:pic>
        <p:nvPicPr>
          <p:cNvPr id="12" name="Picture 11" descr="20140909_105747.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6016" y="3429000"/>
            <a:ext cx="3672408" cy="2196244"/>
          </a:xfrm>
          <a:prstGeom prst="rect">
            <a:avLst/>
          </a:prstGeom>
        </p:spPr>
      </p:pic>
    </p:spTree>
    <p:extLst>
      <p:ext uri="{BB962C8B-B14F-4D97-AF65-F5344CB8AC3E}">
        <p14:creationId xmlns:p14="http://schemas.microsoft.com/office/powerpoint/2010/main" val="35396427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sp>
        <p:nvSpPr>
          <p:cNvPr id="18" name="7 Dikdörtgen"/>
          <p:cNvSpPr>
            <a:spLocks noChangeArrowheads="1"/>
          </p:cNvSpPr>
          <p:nvPr/>
        </p:nvSpPr>
        <p:spPr bwMode="auto">
          <a:xfrm>
            <a:off x="0" y="0"/>
            <a:ext cx="612218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a:latin typeface="Comic Sans MS" pitchFamily="66" charset="0"/>
                <a:cs typeface="Arial" charset="0"/>
              </a:rPr>
              <a:t>OLİMPİYAT OYUNLARI- SEÇİLECEK OYUNLAR </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grpSp>
        <p:nvGrpSpPr>
          <p:cNvPr id="15" name="14 Grup"/>
          <p:cNvGrpSpPr/>
          <p:nvPr/>
        </p:nvGrpSpPr>
        <p:grpSpPr>
          <a:xfrm>
            <a:off x="827584" y="764704"/>
            <a:ext cx="7488832" cy="5328592"/>
            <a:chOff x="1043608" y="764704"/>
            <a:chExt cx="7488832" cy="5328592"/>
          </a:xfrm>
        </p:grpSpPr>
        <p:sp>
          <p:nvSpPr>
            <p:cNvPr id="5126" name="39 Metin kutusu"/>
            <p:cNvSpPr txBox="1">
              <a:spLocks noChangeArrowheads="1"/>
            </p:cNvSpPr>
            <p:nvPr/>
          </p:nvSpPr>
          <p:spPr bwMode="auto">
            <a:xfrm>
              <a:off x="1763688" y="3068960"/>
              <a:ext cx="1676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TOP TAŞIMA</a:t>
              </a:r>
              <a:endParaRPr lang="tr-TR" dirty="0"/>
            </a:p>
          </p:txBody>
        </p:sp>
        <p:sp>
          <p:nvSpPr>
            <p:cNvPr id="5127" name="40 Metin kutusu"/>
            <p:cNvSpPr txBox="1">
              <a:spLocks noChangeArrowheads="1"/>
            </p:cNvSpPr>
            <p:nvPr/>
          </p:nvSpPr>
          <p:spPr bwMode="auto">
            <a:xfrm>
              <a:off x="2020452" y="5723964"/>
              <a:ext cx="1471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SU TAŞIMA</a:t>
              </a:r>
              <a:endParaRPr lang="tr-TR" dirty="0"/>
            </a:p>
          </p:txBody>
        </p:sp>
        <p:sp>
          <p:nvSpPr>
            <p:cNvPr id="5130" name="43 Metin kutusu"/>
            <p:cNvSpPr txBox="1">
              <a:spLocks noChangeArrowheads="1"/>
            </p:cNvSpPr>
            <p:nvPr/>
          </p:nvSpPr>
          <p:spPr bwMode="auto">
            <a:xfrm>
              <a:off x="6012160" y="3068960"/>
              <a:ext cx="126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TEK AYAK</a:t>
              </a:r>
              <a:endParaRPr lang="tr-TR" dirty="0"/>
            </a:p>
          </p:txBody>
        </p:sp>
        <p:pic>
          <p:nvPicPr>
            <p:cNvPr id="1026" name="Picture 2" descr="C:\Users\TOSHIBA\Desktop\_DSC9166.jpg"/>
            <p:cNvPicPr>
              <a:picLocks noChangeAspect="1" noChangeArrowheads="1"/>
            </p:cNvPicPr>
            <p:nvPr/>
          </p:nvPicPr>
          <p:blipFill>
            <a:blip r:embed="rId4" cstate="print"/>
            <a:srcRect/>
            <a:stretch>
              <a:fillRect/>
            </a:stretch>
          </p:blipFill>
          <p:spPr bwMode="auto">
            <a:xfrm>
              <a:off x="1043608" y="764704"/>
              <a:ext cx="3528392" cy="2304256"/>
            </a:xfrm>
            <a:prstGeom prst="rect">
              <a:avLst/>
            </a:prstGeom>
            <a:noFill/>
          </p:spPr>
        </p:pic>
        <p:pic>
          <p:nvPicPr>
            <p:cNvPr id="1027" name="Picture 3" descr="C:\Users\TOSHIBA\Desktop\_DSC9206.jpg"/>
            <p:cNvPicPr>
              <a:picLocks noChangeAspect="1" noChangeArrowheads="1"/>
            </p:cNvPicPr>
            <p:nvPr/>
          </p:nvPicPr>
          <p:blipFill>
            <a:blip r:embed="rId5" cstate="print"/>
            <a:srcRect/>
            <a:stretch>
              <a:fillRect/>
            </a:stretch>
          </p:blipFill>
          <p:spPr bwMode="auto">
            <a:xfrm>
              <a:off x="4932040" y="764704"/>
              <a:ext cx="3600400" cy="2304256"/>
            </a:xfrm>
            <a:prstGeom prst="rect">
              <a:avLst/>
            </a:prstGeom>
            <a:noFill/>
          </p:spPr>
        </p:pic>
        <p:pic>
          <p:nvPicPr>
            <p:cNvPr id="19" name="Picture 2" descr="C:\Users\TOSHIBA\Desktop\POZİTİF OUTDOOR\FOTOĞRAFLAR\MARCA EVENT&amp;ABBOTT- TAKIMOYUNLARI  (12.09.2012)\küçük.jpg"/>
            <p:cNvPicPr>
              <a:picLocks noChangeAspect="1" noChangeArrowheads="1"/>
            </p:cNvPicPr>
            <p:nvPr/>
          </p:nvPicPr>
          <p:blipFill>
            <a:blip r:embed="rId6" cstate="print"/>
            <a:srcRect/>
            <a:stretch>
              <a:fillRect/>
            </a:stretch>
          </p:blipFill>
          <p:spPr bwMode="auto">
            <a:xfrm>
              <a:off x="1043608" y="3429000"/>
              <a:ext cx="3528392" cy="2304256"/>
            </a:xfrm>
            <a:prstGeom prst="rect">
              <a:avLst/>
            </a:prstGeom>
            <a:noFill/>
          </p:spPr>
        </p:pic>
        <p:sp>
          <p:nvSpPr>
            <p:cNvPr id="20" name="42 Metin kutusu"/>
            <p:cNvSpPr txBox="1">
              <a:spLocks noChangeArrowheads="1"/>
            </p:cNvSpPr>
            <p:nvPr/>
          </p:nvSpPr>
          <p:spPr bwMode="auto">
            <a:xfrm>
              <a:off x="6200308" y="5723964"/>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BEZBOL</a:t>
              </a:r>
              <a:endParaRPr lang="tr-TR" dirty="0"/>
            </a:p>
          </p:txBody>
        </p:sp>
        <p:pic>
          <p:nvPicPr>
            <p:cNvPr id="23"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3429000"/>
              <a:ext cx="3528392" cy="2304256"/>
            </a:xfrm>
            <a:prstGeom prst="rect">
              <a:avLst/>
            </a:prstGeom>
          </p:spPr>
        </p:pic>
      </p:grpSp>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grpSp>
        <p:nvGrpSpPr>
          <p:cNvPr id="13" name="12 Grup"/>
          <p:cNvGrpSpPr/>
          <p:nvPr/>
        </p:nvGrpSpPr>
        <p:grpSpPr>
          <a:xfrm>
            <a:off x="899592" y="836712"/>
            <a:ext cx="7416824" cy="5256584"/>
            <a:chOff x="1043608" y="836712"/>
            <a:chExt cx="7416824" cy="5256584"/>
          </a:xfrm>
        </p:grpSpPr>
        <p:sp>
          <p:nvSpPr>
            <p:cNvPr id="19" name="42 Metin kutusu"/>
            <p:cNvSpPr txBox="1">
              <a:spLocks noChangeArrowheads="1"/>
            </p:cNvSpPr>
            <p:nvPr/>
          </p:nvSpPr>
          <p:spPr bwMode="auto">
            <a:xfrm>
              <a:off x="6037135" y="5446965"/>
              <a:ext cx="1404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TRIATLON</a:t>
              </a:r>
              <a:endParaRPr lang="tr-TR" dirty="0"/>
            </a:p>
          </p:txBody>
        </p:sp>
        <p:sp>
          <p:nvSpPr>
            <p:cNvPr id="21" name="42 Metin kutusu"/>
            <p:cNvSpPr txBox="1">
              <a:spLocks noChangeArrowheads="1"/>
            </p:cNvSpPr>
            <p:nvPr/>
          </p:nvSpPr>
          <p:spPr bwMode="auto">
            <a:xfrm>
              <a:off x="5734865" y="3015763"/>
              <a:ext cx="2224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DENGE BİSİKLETİ</a:t>
              </a:r>
              <a:endParaRPr lang="tr-TR" dirty="0"/>
            </a:p>
          </p:txBody>
        </p:sp>
        <p:sp>
          <p:nvSpPr>
            <p:cNvPr id="16" name="42 Metin kutusu"/>
            <p:cNvSpPr txBox="1">
              <a:spLocks noChangeArrowheads="1"/>
            </p:cNvSpPr>
            <p:nvPr/>
          </p:nvSpPr>
          <p:spPr bwMode="auto">
            <a:xfrm>
              <a:off x="1821090" y="5691827"/>
              <a:ext cx="19588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HALAT ÇEKME</a:t>
              </a:r>
              <a:endParaRPr lang="tr-TR" dirty="0"/>
            </a:p>
          </p:txBody>
        </p:sp>
        <p:sp>
          <p:nvSpPr>
            <p:cNvPr id="24" name="42 Metin kutusu"/>
            <p:cNvSpPr txBox="1">
              <a:spLocks noChangeArrowheads="1"/>
            </p:cNvSpPr>
            <p:nvPr/>
          </p:nvSpPr>
          <p:spPr bwMode="auto">
            <a:xfrm>
              <a:off x="1836202" y="3056935"/>
              <a:ext cx="1799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ASMA KÖPRÜ</a:t>
              </a:r>
              <a:endParaRPr lang="tr-T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9" y="836712"/>
              <a:ext cx="3528392" cy="22058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836712"/>
              <a:ext cx="2916323" cy="218724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3429000"/>
              <a:ext cx="3528392" cy="223224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3429000"/>
              <a:ext cx="3528392" cy="2232247"/>
            </a:xfrm>
            <a:prstGeom prst="rect">
              <a:avLst/>
            </a:prstGeom>
          </p:spPr>
        </p:pic>
      </p:grpSp>
      <p:sp>
        <p:nvSpPr>
          <p:cNvPr id="14" name="7 Dikdörtgen"/>
          <p:cNvSpPr>
            <a:spLocks noChangeArrowheads="1"/>
          </p:cNvSpPr>
          <p:nvPr/>
        </p:nvSpPr>
        <p:spPr bwMode="auto">
          <a:xfrm>
            <a:off x="0" y="0"/>
            <a:ext cx="6114174"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smtClean="0">
                <a:latin typeface="Comic Sans MS" pitchFamily="66" charset="0"/>
                <a:cs typeface="Arial" charset="0"/>
              </a:rPr>
              <a:t>OLİMPİYAT OYUNLARI- SEÇİLECEK OYUNLAR </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1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Tree>
    <p:extLst>
      <p:ext uri="{BB962C8B-B14F-4D97-AF65-F5344CB8AC3E}">
        <p14:creationId xmlns:p14="http://schemas.microsoft.com/office/powerpoint/2010/main" val="13037466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pic>
        <p:nvPicPr>
          <p:cNvPr id="1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3" name="7 Dikdörtgen"/>
          <p:cNvSpPr>
            <a:spLocks noChangeArrowheads="1"/>
          </p:cNvSpPr>
          <p:nvPr/>
        </p:nvSpPr>
        <p:spPr bwMode="auto">
          <a:xfrm>
            <a:off x="0" y="0"/>
            <a:ext cx="612218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a:latin typeface="Comic Sans MS" pitchFamily="66" charset="0"/>
                <a:cs typeface="Arial" charset="0"/>
              </a:rPr>
              <a:t>OLİMPİYAT OYUNLARI- SEÇİLECEK OYUNLAR </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grpSp>
        <p:nvGrpSpPr>
          <p:cNvPr id="16" name="15 Grup"/>
          <p:cNvGrpSpPr/>
          <p:nvPr/>
        </p:nvGrpSpPr>
        <p:grpSpPr>
          <a:xfrm>
            <a:off x="791580" y="796062"/>
            <a:ext cx="7560840" cy="5265876"/>
            <a:chOff x="971600" y="836712"/>
            <a:chExt cx="7560840" cy="5265876"/>
          </a:xfrm>
        </p:grpSpPr>
        <p:sp>
          <p:nvSpPr>
            <p:cNvPr id="19" name="42 Metin kutusu"/>
            <p:cNvSpPr txBox="1">
              <a:spLocks noChangeArrowheads="1"/>
            </p:cNvSpPr>
            <p:nvPr/>
          </p:nvSpPr>
          <p:spPr bwMode="auto">
            <a:xfrm>
              <a:off x="6156176" y="5723964"/>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TAKSİ</a:t>
              </a:r>
              <a:endParaRPr lang="tr-TR" dirty="0"/>
            </a:p>
          </p:txBody>
        </p:sp>
        <p:sp>
          <p:nvSpPr>
            <p:cNvPr id="21" name="42 Metin kutusu"/>
            <p:cNvSpPr txBox="1">
              <a:spLocks noChangeArrowheads="1"/>
            </p:cNvSpPr>
            <p:nvPr/>
          </p:nvSpPr>
          <p:spPr bwMode="auto">
            <a:xfrm>
              <a:off x="2339752" y="3068960"/>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 KÖPRÜ</a:t>
              </a:r>
              <a:endParaRPr lang="tr-TR"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836712"/>
              <a:ext cx="3600400" cy="2232248"/>
            </a:xfrm>
            <a:prstGeom prst="rect">
              <a:avLst/>
            </a:prstGeom>
          </p:spPr>
        </p:pic>
        <p:pic>
          <p:nvPicPr>
            <p:cNvPr id="15" name="Picture 3" descr="C:\POZİTİF OUTDOOR\AKTİVİTE ARAŞTIRMA\TEAM BUILDING\takım oyunları\images.jpg"/>
            <p:cNvPicPr>
              <a:picLocks noChangeAspect="1" noChangeArrowheads="1"/>
            </p:cNvPicPr>
            <p:nvPr/>
          </p:nvPicPr>
          <p:blipFill>
            <a:blip r:embed="rId5" cstate="print"/>
            <a:srcRect/>
            <a:stretch>
              <a:fillRect/>
            </a:stretch>
          </p:blipFill>
          <p:spPr bwMode="auto">
            <a:xfrm>
              <a:off x="4932040" y="836712"/>
              <a:ext cx="3600400" cy="2232248"/>
            </a:xfrm>
            <a:prstGeom prst="rect">
              <a:avLst/>
            </a:prstGeom>
            <a:noFill/>
          </p:spPr>
        </p:pic>
        <p:sp>
          <p:nvSpPr>
            <p:cNvPr id="17" name="44 Metin kutusu"/>
            <p:cNvSpPr txBox="1">
              <a:spLocks noChangeArrowheads="1"/>
            </p:cNvSpPr>
            <p:nvPr/>
          </p:nvSpPr>
          <p:spPr bwMode="auto">
            <a:xfrm>
              <a:off x="5364088" y="3059668"/>
              <a:ext cx="2459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AĞIZDA TOP TAŞIMA</a:t>
              </a:r>
              <a:endParaRPr lang="tr-TR" dirty="0"/>
            </a:p>
          </p:txBody>
        </p:sp>
        <p:sp>
          <p:nvSpPr>
            <p:cNvPr id="18" name="40 Metin kutusu"/>
            <p:cNvSpPr txBox="1">
              <a:spLocks noChangeArrowheads="1"/>
            </p:cNvSpPr>
            <p:nvPr/>
          </p:nvSpPr>
          <p:spPr bwMode="auto">
            <a:xfrm>
              <a:off x="1907704" y="5733256"/>
              <a:ext cx="189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t>ENERJİ KANALI</a:t>
              </a:r>
              <a:endParaRPr lang="tr-TR" dirty="0"/>
            </a:p>
          </p:txBody>
        </p:sp>
        <p:pic>
          <p:nvPicPr>
            <p:cNvPr id="23" name="Picture 6" descr="E:\POZİTİF OUTDOOR\AKTİVİTE FOTO VE VİDEOLAR\TEZ TUR INFO 2011 AMARA DOLCE VITA\tez tur mice resim BURÇİN\DSC_06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429000"/>
              <a:ext cx="3600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3429000"/>
              <a:ext cx="3600400" cy="2232248"/>
            </a:xfrm>
            <a:prstGeom prst="rect">
              <a:avLst/>
            </a:prstGeom>
          </p:spPr>
        </p:pic>
      </p:grpSp>
    </p:spTree>
    <p:extLst>
      <p:ext uri="{BB962C8B-B14F-4D97-AF65-F5344CB8AC3E}">
        <p14:creationId xmlns:p14="http://schemas.microsoft.com/office/powerpoint/2010/main" val="300033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Altbilgi Yer Tutucusu"/>
          <p:cNvSpPr>
            <a:spLocks noGrp="1"/>
          </p:cNvSpPr>
          <p:nvPr>
            <p:ph type="ftr" sz="quarter" idx="11"/>
          </p:nvPr>
        </p:nvSpPr>
        <p:spPr/>
        <p:txBody>
          <a:bodyPr/>
          <a:lstStyle/>
          <a:p>
            <a:pPr>
              <a:defRPr/>
            </a:pPr>
            <a:r>
              <a:rPr lang="tr-TR" smtClean="0"/>
              <a:t>OLİMPİYAT OYUNLARI</a:t>
            </a:r>
            <a:endParaRPr lang="tr-TR" dirty="0"/>
          </a:p>
        </p:txBody>
      </p:sp>
      <p:pic>
        <p:nvPicPr>
          <p:cNvPr id="1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07528"/>
            <a:ext cx="1728192" cy="733840"/>
          </a:xfrm>
          <a:prstGeom prst="rect">
            <a:avLst/>
          </a:prstGeom>
        </p:spPr>
      </p:pic>
      <p:sp>
        <p:nvSpPr>
          <p:cNvPr id="13" name="7 Dikdörtgen"/>
          <p:cNvSpPr>
            <a:spLocks noChangeArrowheads="1"/>
          </p:cNvSpPr>
          <p:nvPr/>
        </p:nvSpPr>
        <p:spPr bwMode="auto">
          <a:xfrm>
            <a:off x="0" y="0"/>
            <a:ext cx="6122189" cy="769441"/>
          </a:xfrm>
          <a:prstGeom prst="rect">
            <a:avLst/>
          </a:prstGeom>
          <a:noFill/>
          <a:ln w="9525">
            <a:noFill/>
            <a:miter lim="800000"/>
            <a:headEnd/>
            <a:tailEnd/>
          </a:ln>
        </p:spPr>
        <p:txBody>
          <a:bodyPr wrap="none">
            <a:spAutoFit/>
          </a:bodyPr>
          <a:lstStyle/>
          <a:p>
            <a:r>
              <a:rPr lang="tr-TR" sz="4400" b="1" dirty="0" smtClean="0">
                <a:solidFill>
                  <a:srgbClr val="00B0F0"/>
                </a:solidFill>
                <a:latin typeface="Calibri" pitchFamily="34" charset="0"/>
              </a:rPr>
              <a:t>[</a:t>
            </a:r>
            <a:r>
              <a:rPr lang="tr-TR" b="1" dirty="0">
                <a:latin typeface="Comic Sans MS" pitchFamily="66" charset="0"/>
                <a:cs typeface="Arial" charset="0"/>
              </a:rPr>
              <a:t>OLİMPİYAT OYUNLARI- SEÇİLECEK OYUNLAR </a:t>
            </a:r>
            <a:r>
              <a:rPr lang="tr-TR" sz="4400" b="1" dirty="0" smtClean="0">
                <a:solidFill>
                  <a:srgbClr val="00B0F0"/>
                </a:solidFill>
                <a:latin typeface="Calibri" pitchFamily="34" charset="0"/>
              </a:rPr>
              <a:t>]</a:t>
            </a:r>
            <a:endParaRPr lang="tr-TR" dirty="0">
              <a:solidFill>
                <a:srgbClr val="00B0F0"/>
              </a:solidFill>
              <a:latin typeface="Calibri" pitchFamily="34" charset="0"/>
            </a:endParaRPr>
          </a:p>
        </p:txBody>
      </p:sp>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70189" y="1844824"/>
            <a:ext cx="3226453" cy="2419840"/>
          </a:xfrm>
          <a:prstGeom prst="rect">
            <a:avLst/>
          </a:prstGeom>
          <a:noFill/>
        </p:spPr>
      </p:pic>
      <p:sp>
        <p:nvSpPr>
          <p:cNvPr id="22" name="44 Metin kutusu"/>
          <p:cNvSpPr txBox="1">
            <a:spLocks noChangeArrowheads="1"/>
          </p:cNvSpPr>
          <p:nvPr/>
        </p:nvSpPr>
        <p:spPr bwMode="auto">
          <a:xfrm>
            <a:off x="3131840" y="4293096"/>
            <a:ext cx="2634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tr-TR" kern="1200" dirty="0" smtClean="0"/>
              <a:t>YAPIŞKAN PANTOLON</a:t>
            </a:r>
            <a:endParaRPr lang="tr-TR" kern="1200" dirty="0"/>
          </a:p>
        </p:txBody>
      </p:sp>
    </p:spTree>
    <p:extLst>
      <p:ext uri="{BB962C8B-B14F-4D97-AF65-F5344CB8AC3E}">
        <p14:creationId xmlns:p14="http://schemas.microsoft.com/office/powerpoint/2010/main" val="9079725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5079</TotalTime>
  <Words>2154</Words>
  <Application>Microsoft Macintosh PowerPoint</Application>
  <PresentationFormat>On-screen Show (4:3)</PresentationFormat>
  <Paragraphs>468</Paragraphs>
  <Slides>42</Slides>
  <Notes>26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Yasin Aygündüz</cp:lastModifiedBy>
  <cp:revision>265</cp:revision>
  <dcterms:modified xsi:type="dcterms:W3CDTF">2015-07-31T10:30:45Z</dcterms:modified>
</cp:coreProperties>
</file>