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74" r:id="rId3"/>
    <p:sldId id="268" r:id="rId4"/>
    <p:sldId id="271" r:id="rId5"/>
    <p:sldId id="270" r:id="rId6"/>
    <p:sldId id="267" r:id="rId7"/>
    <p:sldId id="258" r:id="rId8"/>
    <p:sldId id="284" r:id="rId9"/>
    <p:sldId id="285" r:id="rId10"/>
    <p:sldId id="286" r:id="rId11"/>
    <p:sldId id="275" r:id="rId12"/>
    <p:sldId id="266" r:id="rId13"/>
    <p:sldId id="264" r:id="rId14"/>
    <p:sldId id="282" r:id="rId15"/>
    <p:sldId id="287" r:id="rId16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E3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Orta Stil 4 - Vurgu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083E6E3-FA7D-4D7B-A595-EF9225AFEA82}" styleName="Açık Stil 1 - Vurgu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Orta Stil 1 - Vurgu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06799F8-075E-4A3A-A7F6-7FBC6576F1A4}" styleName="Tema Uygulanmış Stil 2 - Vurgu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Tema Uygulanmış Stil 1 - Vurgu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2DE63D5-997A-4646-A377-4702673A728D}" styleName="Açık Stil 2 - Vurgu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8B1032C-EA38-4F05-BA0D-38AFFFC7BED3}" styleName="Açık Stil 3 - Vurgu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03447BB-5D67-496B-8E87-E561075AD55C}" styleName="Koyu Stil 1 - Vurgu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5758FB7-9AC5-4552-8A53-C91805E547FA}" styleName="Tema Uygulanmış Stil 1 - Vurgu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21" autoAdjust="0"/>
  </p:normalViewPr>
  <p:slideViewPr>
    <p:cSldViewPr>
      <p:cViewPr varScale="1">
        <p:scale>
          <a:sx n="96" d="100"/>
          <a:sy n="96" d="100"/>
        </p:scale>
        <p:origin x="-134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B4A26E5-1914-428F-AB2E-103CB986696A}" type="datetimeFigureOut">
              <a:rPr lang="tr-TR"/>
              <a:pPr>
                <a:defRPr/>
              </a:pPr>
              <a:t>31.07.2015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r-TR" noProof="0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noProof="0" smtClean="0"/>
              <a:t>Asıl metin stillerini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  <a:endParaRPr lang="tr-TR" noProof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63400AF-1394-4B40-8693-8BEFFEBF945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360585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19460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1790F9-51CA-41FC-AD04-B4BED1BB82F7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tr-T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27652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B3EB4E8-8C8A-4FEC-BB60-2041CA33F170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tr-T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27652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0099E5-9EEA-484D-893B-18E27EEE4B1C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tr-T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29700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E45CED-B9A0-4D2B-8216-C4394AA7EC4B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tr-T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31748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7152D4-5269-4A42-9A3D-43664E56398E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tr-T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33796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EC1370-1A9B-45CB-A8CC-FDA946553FF3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tr-T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34820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ABEFCC-06F8-48F6-9D51-A49C628C21E9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tr-T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20484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B6F41CB-7659-4919-AFAE-7BED6CB0F173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tr-T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21508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0E6C73A-FAAF-4503-95F4-216843A4E667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tr-T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22532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9A7124-CB8F-4DD5-973A-0C55ECE01D21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tr-T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23556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2F3D53-1054-4DC8-A774-4A7BA74EC30D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tr-T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25604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A02D5F-D8D2-4BC5-A5C5-ADA5FF19C5E3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tr-T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26628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C5AB2F-335F-4265-A9C8-2784026FF835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tr-T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26628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C5AB2F-335F-4265-A9C8-2784026FF835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tr-T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27652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B3EB4E8-8C8A-4FEC-BB60-2041CA33F170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tr-T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4D8F7F-D168-47F0-93DD-F390EDB14FC6}" type="datetime1">
              <a:rPr lang="tr-TR" smtClean="0"/>
              <a:pPr>
                <a:defRPr/>
              </a:pPr>
              <a:t>31.07.2015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BÜYÜK YARIŞ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40486-377D-4807-B860-F353AD40CCA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1F91A-8EB9-49C5-83CA-9E94B0FF5E5D}" type="datetime1">
              <a:rPr lang="tr-TR" smtClean="0"/>
              <a:pPr>
                <a:defRPr/>
              </a:pPr>
              <a:t>31.07.2015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BÜYÜK YARIŞ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5E439-68F5-47B2-A76D-1C6BE257CA5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F6B78-8E3F-4C28-A4F2-F8A3E419C64D}" type="datetime1">
              <a:rPr lang="tr-TR" smtClean="0"/>
              <a:pPr>
                <a:defRPr/>
              </a:pPr>
              <a:t>31.07.2015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BÜYÜK YARIŞ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6777F-6929-41F0-A40A-8467180A1C8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520B1-5E03-4948-924B-53EEA29E3B21}" type="datetime1">
              <a:rPr lang="tr-TR" smtClean="0"/>
              <a:pPr>
                <a:defRPr/>
              </a:pPr>
              <a:t>31.07.2015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BÜYÜK YARIŞ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BBE02-C07E-4B75-B044-F6ECF5A63A8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9CB1C-B5F7-420B-8DBD-C2F30D31C688}" type="datetime1">
              <a:rPr lang="tr-TR" smtClean="0"/>
              <a:pPr>
                <a:defRPr/>
              </a:pPr>
              <a:t>31.07.2015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BÜYÜK YARIŞ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FE61D-85F3-4905-862B-8EA61B796F4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6B6BD-B488-4835-8D5D-DD173A896476}" type="datetime1">
              <a:rPr lang="tr-TR" smtClean="0"/>
              <a:pPr>
                <a:defRPr/>
              </a:pPr>
              <a:t>31.07.2015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BÜYÜK YARIŞ</a:t>
            </a: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8F2B4-958A-4846-A799-F765F6C19C6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70633-2848-4D4B-8F62-8B127543F195}" type="datetime1">
              <a:rPr lang="tr-TR" smtClean="0"/>
              <a:pPr>
                <a:defRPr/>
              </a:pPr>
              <a:t>31.07.2015</a:t>
            </a:fld>
            <a:endParaRPr lang="tr-TR"/>
          </a:p>
        </p:txBody>
      </p:sp>
      <p:sp>
        <p:nvSpPr>
          <p:cNvPr id="8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BÜYÜK YARIŞ</a:t>
            </a:r>
            <a:endParaRPr lang="tr-TR"/>
          </a:p>
        </p:txBody>
      </p:sp>
      <p:sp>
        <p:nvSpPr>
          <p:cNvPr id="9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64A24-5EC6-4B2E-86AD-121FCDE5BF0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A7758-7198-415F-A4CA-9DB211C94D70}" type="datetime1">
              <a:rPr lang="tr-TR" smtClean="0"/>
              <a:pPr>
                <a:defRPr/>
              </a:pPr>
              <a:t>31.07.2015</a:t>
            </a:fld>
            <a:endParaRPr lang="tr-TR"/>
          </a:p>
        </p:txBody>
      </p:sp>
      <p:sp>
        <p:nvSpPr>
          <p:cNvPr id="4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BÜYÜK YARIŞ</a:t>
            </a:r>
            <a:endParaRPr lang="tr-TR"/>
          </a:p>
        </p:txBody>
      </p:sp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DE4E7-6CE9-4644-8195-5BDAAA26573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2311F-8477-4FFF-A7CF-195C1524C1CC}" type="datetime1">
              <a:rPr lang="tr-TR" smtClean="0"/>
              <a:pPr>
                <a:defRPr/>
              </a:pPr>
              <a:t>31.07.2015</a:t>
            </a:fld>
            <a:endParaRPr lang="tr-TR"/>
          </a:p>
        </p:txBody>
      </p:sp>
      <p:sp>
        <p:nvSpPr>
          <p:cNvPr id="3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BÜYÜK YARIŞ</a:t>
            </a:r>
            <a:endParaRPr lang="tr-TR"/>
          </a:p>
        </p:txBody>
      </p:sp>
      <p:sp>
        <p:nvSpPr>
          <p:cNvPr id="4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0DC21-3CF5-4497-AA99-2B6BF4FC13E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70CFA-C7E6-4273-B16B-88B6B098D21B}" type="datetime1">
              <a:rPr lang="tr-TR" smtClean="0"/>
              <a:pPr>
                <a:defRPr/>
              </a:pPr>
              <a:t>31.07.2015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BÜYÜK YARIŞ</a:t>
            </a: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9E5D11-CCEF-4C21-B406-8E8F7CB9824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862D8-420A-4F93-BF24-6D91B81ADDB8}" type="datetime1">
              <a:rPr lang="tr-TR" smtClean="0"/>
              <a:pPr>
                <a:defRPr/>
              </a:pPr>
              <a:t>31.07.2015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BÜYÜK YARIŞ</a:t>
            </a: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D5D8C-97C7-4134-AA8A-B781D28ED87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Başlık Yer Tutucusu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1027" name="2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9430D6B-222C-4B32-98D9-590124769F1B}" type="datetime1">
              <a:rPr lang="tr-TR" smtClean="0"/>
              <a:pPr>
                <a:defRPr/>
              </a:pPr>
              <a:t>31.07.2015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tr-TR" smtClean="0"/>
              <a:t>BÜYÜK YARIŞ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BF1402B-7955-4FF7-84F4-E790DF0F69A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.jpeg"/><Relationship Id="rId5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5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5" Type="http://schemas.openxmlformats.org/officeDocument/2006/relationships/image" Target="../media/image22.jpeg"/><Relationship Id="rId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7" Type="http://schemas.openxmlformats.org/officeDocument/2006/relationships/image" Target="../media/image7.jpeg"/><Relationship Id="rId8" Type="http://schemas.openxmlformats.org/officeDocument/2006/relationships/image" Target="../media/image8.jpeg"/><Relationship Id="rId9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3.jpeg"/><Relationship Id="rId5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16.jpeg"/><Relationship Id="rId5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813844" y="4581128"/>
            <a:ext cx="7772400" cy="1786519"/>
          </a:xfrm>
        </p:spPr>
        <p:txBody>
          <a:bodyPr rtlCol="0" anchor="ctr" anchorCtr="1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49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tr-TR" sz="4900" dirty="0" smtClean="0">
                <a:latin typeface="Arial" pitchFamily="34" charset="0"/>
                <a:cs typeface="Arial" pitchFamily="34" charset="0"/>
              </a:rPr>
            </a:br>
            <a:r>
              <a:rPr lang="tr-TR" sz="49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tr-TR" sz="4900" dirty="0" smtClean="0">
                <a:latin typeface="Arial" pitchFamily="34" charset="0"/>
                <a:cs typeface="Arial" pitchFamily="34" charset="0"/>
              </a:rPr>
            </a:br>
            <a:r>
              <a:rPr lang="tr-TR" b="1" dirty="0" smtClean="0">
                <a:latin typeface="Comic Sans MS" pitchFamily="66" charset="0"/>
                <a:cs typeface="Arial" pitchFamily="34" charset="0"/>
              </a:rPr>
              <a:t>BÜYÜK YARIŞ</a:t>
            </a:r>
            <a:br>
              <a:rPr lang="tr-TR" b="1" dirty="0" smtClean="0">
                <a:latin typeface="Comic Sans MS" pitchFamily="66" charset="0"/>
                <a:cs typeface="Arial" pitchFamily="34" charset="0"/>
              </a:rPr>
            </a:br>
            <a:r>
              <a:rPr lang="tr-TR" b="1" dirty="0" smtClean="0">
                <a:latin typeface="Comic Sans MS" pitchFamily="66" charset="0"/>
                <a:cs typeface="Arial" pitchFamily="34" charset="0"/>
              </a:rPr>
              <a:t>TAKIM ÇALIŞMASI AKTİVİTESİ</a:t>
            </a:r>
            <a:r>
              <a:rPr lang="tr-TR" sz="3600" b="1" dirty="0" smtClean="0">
                <a:latin typeface="Comic Sans MS" pitchFamily="66" charset="0"/>
                <a:cs typeface="Arial" pitchFamily="34" charset="0"/>
              </a:rPr>
              <a:t/>
            </a:r>
            <a:br>
              <a:rPr lang="tr-TR" sz="3600" b="1" dirty="0" smtClean="0">
                <a:latin typeface="Comic Sans MS" pitchFamily="66" charset="0"/>
                <a:cs typeface="Arial" pitchFamily="34" charset="0"/>
              </a:rPr>
            </a:br>
            <a:r>
              <a:rPr lang="tr-TR" sz="3600" b="1" dirty="0" smtClean="0">
                <a:latin typeface="Comic Sans MS" pitchFamily="66" charset="0"/>
                <a:cs typeface="Arial" pitchFamily="34" charset="0"/>
              </a:rPr>
              <a:t>2015 </a:t>
            </a:r>
            <a:r>
              <a:rPr lang="tr-TR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/>
            </a:r>
            <a:br>
              <a:rPr lang="tr-TR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</a:br>
            <a:r>
              <a:rPr lang="tr-T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tr-T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tr-TR" dirty="0" smtClean="0">
                <a:latin typeface="Arial" pitchFamily="34" charset="0"/>
                <a:cs typeface="Arial" pitchFamily="34" charset="0"/>
              </a:rPr>
              <a:t/>
            </a:r>
            <a:br>
              <a:rPr lang="tr-TR" dirty="0" smtClean="0">
                <a:latin typeface="Arial" pitchFamily="34" charset="0"/>
                <a:cs typeface="Arial" pitchFamily="34" charset="0"/>
              </a:rPr>
            </a:b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dirty="0" smtClean="0"/>
              <a:t>BÜYÜK YARIŞ</a:t>
            </a:r>
            <a:endParaRPr lang="tr-TR" dirty="0"/>
          </a:p>
        </p:txBody>
      </p:sp>
      <p:pic>
        <p:nvPicPr>
          <p:cNvPr id="1027" name="Picture 3" descr="C:\POZİTİF OUTDOOR\AKTİVİTE FOTO VE VİDEOLAR\ABBOTT-ABVİE İLAÇ-BÜYÜK YARIŞ\KÜÇÜKLER\_MG_73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332656"/>
            <a:ext cx="5549203" cy="3694714"/>
          </a:xfrm>
          <a:prstGeom prst="rect">
            <a:avLst/>
          </a:prstGeom>
          <a:noFill/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BÜYÜK YARIŞ</a:t>
            </a:r>
            <a:endParaRPr lang="tr-TR" dirty="0"/>
          </a:p>
        </p:txBody>
      </p:sp>
      <p:sp>
        <p:nvSpPr>
          <p:cNvPr id="13" name="12 Dikdörtgen"/>
          <p:cNvSpPr>
            <a:spLocks noChangeArrowheads="1"/>
          </p:cNvSpPr>
          <p:nvPr/>
        </p:nvSpPr>
        <p:spPr bwMode="auto">
          <a:xfrm>
            <a:off x="0" y="0"/>
            <a:ext cx="380264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tr-TR" b="1" dirty="0" smtClean="0">
                <a:latin typeface="Comic Sans MS" pitchFamily="66" charset="0"/>
                <a:cs typeface="Arial" charset="0"/>
              </a:rPr>
              <a:t>YARIŞ 2: EN İYİ TASARIM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08104" y="704230"/>
            <a:ext cx="3384376" cy="2538282"/>
          </a:xfrm>
          <a:prstGeom prst="rect">
            <a:avLst/>
          </a:prstGeom>
          <a:noFill/>
        </p:spPr>
      </p:pic>
      <p:pic>
        <p:nvPicPr>
          <p:cNvPr id="7171" name="Picture 3" descr="C:\POZİTİF OUTDOOR\AKTİVİTE FOTO VE VİDEOLAR\ABBOTT-ABVİE İLAÇ-BÜYÜK YARIŞ\KÜÇÜKLER\_MG_73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3527849"/>
            <a:ext cx="3384376" cy="2205407"/>
          </a:xfrm>
          <a:prstGeom prst="rect">
            <a:avLst/>
          </a:prstGeom>
          <a:noFill/>
        </p:spPr>
      </p:pic>
      <p:graphicFrame>
        <p:nvGraphicFramePr>
          <p:cNvPr id="11" name="10 Tablo"/>
          <p:cNvGraphicFramePr>
            <a:graphicFrameLocks noGrp="1"/>
          </p:cNvGraphicFramePr>
          <p:nvPr/>
        </p:nvGraphicFramePr>
        <p:xfrm>
          <a:off x="107504" y="692696"/>
          <a:ext cx="5159896" cy="442975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159896"/>
              </a:tblGrid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Amaç</a:t>
                      </a:r>
                      <a:endParaRPr lang="tr-T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dirty="0" smtClean="0"/>
                        <a:t>En iyi tasarlanmış yarış arabası jüri tarafından seçilir. </a:t>
                      </a:r>
                    </a:p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endParaRPr lang="tr-TR" sz="1800" dirty="0" smtClean="0"/>
                    </a:p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dirty="0" smtClean="0"/>
                        <a:t>Birbirinden ilginç tasarımların ortaya çıktığı aktivitede takımlar yaratıcılıklarının sınırlarını zorlarlar.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dirty="0" smtClean="0">
                          <a:solidFill>
                            <a:schemeClr val="bg1"/>
                          </a:solidFill>
                        </a:rPr>
                        <a:t>Faydalar</a:t>
                      </a:r>
                      <a:endParaRPr lang="tr-T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dirty="0" smtClean="0"/>
                        <a:t>Ekip uyumu</a:t>
                      </a:r>
                      <a:endParaRPr lang="tr-TR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tr-TR" dirty="0" smtClean="0"/>
                        <a:t>Motivasyon ve takım desteği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tr-TR" sz="1800" dirty="0" smtClean="0"/>
                        <a:t>Yardımlaşma,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dirty="0" smtClean="0"/>
                        <a:t>Zaman</a:t>
                      </a:r>
                      <a:r>
                        <a:rPr lang="tr-TR" sz="1800" baseline="0" dirty="0" smtClean="0"/>
                        <a:t> kullanımı</a:t>
                      </a:r>
                      <a:endParaRPr lang="tr-TR" sz="18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tr-TR" dirty="0" smtClean="0"/>
                        <a:t>Sorumluluk</a:t>
                      </a:r>
                      <a:r>
                        <a:rPr lang="tr-TR" baseline="0" dirty="0" smtClean="0"/>
                        <a:t> ve sahiplenme 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tr-TR" dirty="0" smtClean="0"/>
                        <a:t>Sinerji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0" y="0"/>
            <a:ext cx="491993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tr-TR" b="1" dirty="0" smtClean="0">
                <a:latin typeface="Comic Sans MS" pitchFamily="66" charset="0"/>
                <a:cs typeface="Arial" charset="0"/>
              </a:rPr>
              <a:t>YARIŞ 3: EN İYİ PİT STOP ZAMANI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BÜYÜK YARIŞ</a:t>
            </a:r>
            <a:endParaRPr lang="tr-TR"/>
          </a:p>
        </p:txBody>
      </p:sp>
      <p:pic>
        <p:nvPicPr>
          <p:cNvPr id="8194" name="Picture 2" descr="C:\POZİTİF OUTDOOR\AKTİVİTE FOTO VE VİDEOLAR\ABBOTT-ABVİE İLAÇ-BÜYÜK YARIŞ\KÜÇÜKLER\_MG_74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692697"/>
            <a:ext cx="3406254" cy="2232248"/>
          </a:xfrm>
          <a:prstGeom prst="rect">
            <a:avLst/>
          </a:prstGeom>
          <a:noFill/>
        </p:spPr>
      </p:pic>
      <p:pic>
        <p:nvPicPr>
          <p:cNvPr id="8195" name="Picture 3" descr="C:\POZİTİF OUTDOOR\AKTİVİTE FOTO VE VİDEOLAR\ABBOTT-ABVİE İLAÇ-BÜYÜK YARIŞ\KÜÇÜKLER\_MG_728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1" y="3284984"/>
            <a:ext cx="3384375" cy="2232248"/>
          </a:xfrm>
          <a:prstGeom prst="rect">
            <a:avLst/>
          </a:prstGeom>
          <a:noFill/>
        </p:spPr>
      </p:pic>
      <p:graphicFrame>
        <p:nvGraphicFramePr>
          <p:cNvPr id="12" name="11 Tablo"/>
          <p:cNvGraphicFramePr>
            <a:graphicFrameLocks noGrp="1"/>
          </p:cNvGraphicFramePr>
          <p:nvPr/>
        </p:nvGraphicFramePr>
        <p:xfrm>
          <a:off x="107504" y="692696"/>
          <a:ext cx="4968552" cy="47040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968552"/>
              </a:tblGrid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Amaç</a:t>
                      </a:r>
                      <a:endParaRPr lang="tr-T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dirty="0" smtClean="0"/>
                        <a:t>Takımlar yarış sırasında araçlarının lastiklerini ve genel bakımlarını gerçekleştirir.</a:t>
                      </a:r>
                    </a:p>
                    <a:p>
                      <a:pPr>
                        <a:lnSpc>
                          <a:spcPct val="15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dirty="0" err="1" smtClean="0"/>
                        <a:t>Pit</a:t>
                      </a:r>
                      <a:r>
                        <a:rPr lang="tr-TR" sz="1800" dirty="0" smtClean="0"/>
                        <a:t> Stop u en kısa sürede tamamlayan ekip, yarışmada avantaj sağlar.</a:t>
                      </a:r>
                      <a:endParaRPr lang="tr-TR" sz="1800" dirty="0" smtClean="0"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dirty="0" smtClean="0">
                          <a:solidFill>
                            <a:schemeClr val="bg1"/>
                          </a:solidFill>
                        </a:rPr>
                        <a:t>Faydalar</a:t>
                      </a:r>
                      <a:endParaRPr lang="tr-T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dirty="0" smtClean="0"/>
                        <a:t>Ekip uyumu</a:t>
                      </a:r>
                      <a:endParaRPr lang="tr-TR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tr-TR" dirty="0" smtClean="0"/>
                        <a:t>Motivasyon ve takım desteği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tr-TR" sz="1800" dirty="0" smtClean="0"/>
                        <a:t>Yardımlaşma,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dirty="0" smtClean="0"/>
                        <a:t>Zaman</a:t>
                      </a:r>
                      <a:r>
                        <a:rPr lang="tr-TR" sz="1800" baseline="0" dirty="0" smtClean="0"/>
                        <a:t> kullanımı</a:t>
                      </a:r>
                      <a:endParaRPr lang="tr-TR" sz="18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tr-TR" dirty="0" smtClean="0"/>
                        <a:t>Sorumluluk</a:t>
                      </a:r>
                      <a:r>
                        <a:rPr lang="tr-TR" baseline="0" dirty="0" smtClean="0"/>
                        <a:t> ve sahiplenme 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tr-TR" dirty="0" smtClean="0"/>
                        <a:t>Sinerji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0" y="0"/>
            <a:ext cx="264367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tr-TR" b="1" dirty="0">
                <a:latin typeface="Comic Sans MS" pitchFamily="66" charset="0"/>
                <a:cs typeface="Arial" charset="0"/>
              </a:rPr>
              <a:t>UYGULAMA EKİBİ</a:t>
            </a:r>
            <a:r>
              <a:rPr lang="tr-TR" sz="4400" b="1" dirty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BÜYÜK YARIŞ</a:t>
            </a:r>
            <a:endParaRPr lang="tr-TR" dirty="0"/>
          </a:p>
        </p:txBody>
      </p:sp>
      <p:pic>
        <p:nvPicPr>
          <p:cNvPr id="10" name="Picture 6" descr="E:\POZİTİF OUTDOOR\SPEED CITY\repair-m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1214422"/>
            <a:ext cx="1453066" cy="2538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5" descr="E:\POZİTİF OUTDOOR\SPEED CITY\pc-repair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68" y="1142984"/>
            <a:ext cx="1793879" cy="2092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 descr="http://www.sportscorpelite.com/uploaded/team_building_hand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50" y="2928934"/>
            <a:ext cx="2334281" cy="28089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  <p:graphicFrame>
        <p:nvGraphicFramePr>
          <p:cNvPr id="14" name="13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8334868"/>
              </p:ext>
            </p:extLst>
          </p:nvPr>
        </p:nvGraphicFramePr>
        <p:xfrm>
          <a:off x="107504" y="692696"/>
          <a:ext cx="5159896" cy="413003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159896"/>
              </a:tblGrid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Operasyon Ekibinin Görevleri</a:t>
                      </a:r>
                      <a:endParaRPr lang="tr-T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76213" indent="-176213"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dirty="0" smtClean="0"/>
                        <a:t>Takımların ve zaman akışının kontrolü,</a:t>
                      </a:r>
                    </a:p>
                    <a:p>
                      <a:pPr marL="176213" indent="-176213"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dirty="0" smtClean="0"/>
                        <a:t>Operasyonun düzgün akışının</a:t>
                      </a:r>
                      <a:r>
                        <a:rPr lang="tr-TR" baseline="0" dirty="0" smtClean="0"/>
                        <a:t> sağlanması</a:t>
                      </a:r>
                      <a:endParaRPr lang="tr-TR" dirty="0" smtClean="0"/>
                    </a:p>
                    <a:p>
                      <a:pPr marL="176213" indent="-176213"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dirty="0" smtClean="0"/>
                        <a:t>Kurulumların eksiksiz yapılmasının sağlanması,</a:t>
                      </a:r>
                      <a:endParaRPr lang="tr-TR" dirty="0" smtClean="0">
                        <a:cs typeface="Arial" charset="0"/>
                      </a:endParaRPr>
                    </a:p>
                  </a:txBody>
                  <a:tcPr>
                    <a:solidFill>
                      <a:srgbClr val="D0E3EA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dirty="0" smtClean="0">
                          <a:solidFill>
                            <a:schemeClr val="bg1"/>
                          </a:solidFill>
                        </a:rPr>
                        <a:t>Teknik Ekibin</a:t>
                      </a:r>
                      <a:r>
                        <a:rPr lang="tr-TR" b="1" baseline="0" dirty="0" smtClean="0">
                          <a:solidFill>
                            <a:schemeClr val="bg1"/>
                          </a:solidFill>
                        </a:rPr>
                        <a:t> Görevleri</a:t>
                      </a:r>
                      <a:endParaRPr lang="tr-T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dirty="0" smtClean="0"/>
                        <a:t>Alan kurulumlarını gerçekleştirilmesi,</a:t>
                      </a:r>
                    </a:p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dirty="0" smtClean="0"/>
                        <a:t>Teknik malzemenin kullanımı</a:t>
                      </a:r>
                      <a:r>
                        <a:rPr lang="tr-TR" baseline="0" dirty="0" smtClean="0"/>
                        <a:t>,</a:t>
                      </a:r>
                    </a:p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baseline="0" dirty="0" smtClean="0">
                          <a:cs typeface="Arial" charset="0"/>
                        </a:rPr>
                        <a:t>Katılımcılara teknik konularda destek olunması,</a:t>
                      </a:r>
                      <a:endParaRPr lang="tr-TR" dirty="0" smtClean="0">
                        <a:cs typeface="Arial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baseline="0" dirty="0" smtClean="0">
                          <a:solidFill>
                            <a:schemeClr val="bg1"/>
                          </a:solidFill>
                        </a:rPr>
                        <a:t>Aktivite Sorumlularının (Hakemlerin) Görevleri</a:t>
                      </a:r>
                      <a:endParaRPr lang="tr-T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dirty="0" smtClean="0"/>
                        <a:t>Takımların yönlendirilmesi,</a:t>
                      </a:r>
                    </a:p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dirty="0" smtClean="0"/>
                        <a:t>Takım motivasyonunun yüksek kalmasını sağlamak,</a:t>
                      </a:r>
                    </a:p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dirty="0" smtClean="0"/>
                        <a:t>Projeye paralel gidilmesinin sağlanması,</a:t>
                      </a:r>
                    </a:p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dirty="0" smtClean="0"/>
                        <a:t>Takım performanslarının değerlendirilmesi,</a:t>
                      </a:r>
                      <a:endParaRPr lang="tr-TR" dirty="0" smtClean="0">
                        <a:cs typeface="Arial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0" y="0"/>
            <a:ext cx="265329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tr-TR" b="1" dirty="0" smtClean="0">
                <a:latin typeface="Comic Sans MS" pitchFamily="66" charset="0"/>
                <a:cs typeface="Arial" charset="0"/>
              </a:rPr>
              <a:t>ZAMAN TABLOSU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BÜYÜK YARIŞ</a:t>
            </a:r>
            <a:endParaRPr lang="tr-TR"/>
          </a:p>
        </p:txBody>
      </p:sp>
      <p:graphicFrame>
        <p:nvGraphicFramePr>
          <p:cNvPr id="10" name="9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8697938"/>
              </p:ext>
            </p:extLst>
          </p:nvPr>
        </p:nvGraphicFramePr>
        <p:xfrm>
          <a:off x="2000250" y="1412776"/>
          <a:ext cx="5137785" cy="341662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389630"/>
                <a:gridCol w="1748155"/>
              </a:tblGrid>
              <a:tr h="642942"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/>
                        <a:t>AKTİVİTE BASAMAKLARI</a:t>
                      </a:r>
                      <a:endParaRPr lang="tr-TR" sz="2000" b="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/>
                        <a:t>ZAMAN</a:t>
                      </a:r>
                      <a:endParaRPr lang="tr-TR" sz="2000" b="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TANIŞMA &amp;INFO</a:t>
                      </a:r>
                      <a:endParaRPr lang="tr-TR" sz="2000" b="0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13:30-13:45</a:t>
                      </a:r>
                      <a:endParaRPr lang="tr-TR" sz="2000" b="0" dirty="0" smtClean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PROJE DEĞERLENDİRME</a:t>
                      </a:r>
                      <a:endParaRPr lang="tr-TR" sz="2000" b="0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13:45-14:00</a:t>
                      </a:r>
                      <a:endParaRPr lang="tr-TR" sz="2000" b="0" dirty="0" smtClean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MONTAJ</a:t>
                      </a:r>
                      <a:endParaRPr lang="tr-TR" sz="2000" b="0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14:00-15:00</a:t>
                      </a:r>
                      <a:endParaRPr lang="tr-TR" sz="2000" b="0" dirty="0" smtClean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TASARIM VE</a:t>
                      </a:r>
                      <a:r>
                        <a:rPr lang="tr-TR" sz="2000" baseline="0" dirty="0" smtClean="0"/>
                        <a:t> DİZAYN</a:t>
                      </a:r>
                      <a:endParaRPr lang="tr-TR" sz="2000" b="0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15:00-15:30</a:t>
                      </a:r>
                      <a:endParaRPr lang="tr-TR" sz="2000" b="0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 smtClean="0"/>
                        <a:t>TASARIM YARIŞI</a:t>
                      </a:r>
                      <a:endParaRPr lang="tr-TR" sz="2000" b="0" dirty="0" smtClean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 smtClean="0"/>
                        <a:t>15:30-16:00</a:t>
                      </a:r>
                      <a:endParaRPr lang="tr-TR" sz="2000" b="0" dirty="0" smtClean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PERFORMANS YARIŞI</a:t>
                      </a:r>
                      <a:endParaRPr lang="tr-TR" sz="2000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 smtClean="0"/>
                        <a:t>16:00-16:30</a:t>
                      </a:r>
                      <a:endParaRPr lang="tr-TR" sz="2000" b="0" dirty="0" smtClean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FİNAL</a:t>
                      </a:r>
                      <a:endParaRPr lang="tr-TR" sz="2000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 smtClean="0"/>
                        <a:t>16:30</a:t>
                      </a:r>
                      <a:endParaRPr lang="tr-TR" sz="2000" b="0" dirty="0" smtClean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0" y="0"/>
            <a:ext cx="258596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tr-TR" b="1" dirty="0">
                <a:latin typeface="Comic Sans MS" pitchFamily="66" charset="0"/>
                <a:cs typeface="Arial" charset="0"/>
              </a:rPr>
              <a:t>FİYATLANDIRMA</a:t>
            </a:r>
            <a:r>
              <a:rPr lang="tr-TR" sz="4400" b="1" dirty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BÜYÜK YARIŞ</a:t>
            </a:r>
            <a:endParaRPr lang="tr-TR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  <p:graphicFrame>
        <p:nvGraphicFramePr>
          <p:cNvPr id="7" name="6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4458972"/>
              </p:ext>
            </p:extLst>
          </p:nvPr>
        </p:nvGraphicFramePr>
        <p:xfrm>
          <a:off x="143508" y="1081401"/>
          <a:ext cx="8856985" cy="270763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856985"/>
              </a:tblGrid>
              <a:tr h="3534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dirty="0" smtClean="0"/>
                        <a:t>Teklife Dahil Olan Hizmetler:</a:t>
                      </a:r>
                      <a:endParaRPr lang="tr-TR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dirty="0" smtClean="0"/>
                        <a:t>Programda yer alan aktivitelerin uygulanması.</a:t>
                      </a:r>
                      <a:endParaRPr lang="tr-TR" sz="1800" dirty="0" smtClean="0"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tr-TR" sz="1800" b="1" dirty="0" smtClean="0"/>
                        <a:t> Teklife Dahil Olmayan Hizmetleri:</a:t>
                      </a:r>
                      <a:endParaRPr lang="tr-TR" sz="1800" b="1" dirty="0" smtClean="0"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dirty="0" smtClean="0"/>
                        <a:t>Aktivite alanı için alan izinleri, oluşursa giderleri,</a:t>
                      </a:r>
                    </a:p>
                    <a:p>
                      <a:pPr>
                        <a:lnSpc>
                          <a:spcPct val="10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dirty="0" smtClean="0"/>
                        <a:t>Personel </a:t>
                      </a:r>
                      <a:r>
                        <a:rPr lang="tr-TR" sz="1800" dirty="0" smtClean="0">
                          <a:solidFill>
                            <a:schemeClr val="tx1"/>
                          </a:solidFill>
                        </a:rPr>
                        <a:t>transferi ve tüm </a:t>
                      </a:r>
                      <a:r>
                        <a:rPr lang="tr-TR" sz="1800" dirty="0" smtClean="0"/>
                        <a:t>nakliye giderleri,</a:t>
                      </a:r>
                    </a:p>
                    <a:p>
                      <a:pPr>
                        <a:lnSpc>
                          <a:spcPct val="10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dirty="0" smtClean="0"/>
                        <a:t>İstenirse ödüller ve promosyon malzemeleri ,</a:t>
                      </a:r>
                    </a:p>
                    <a:p>
                      <a:pPr lvl="0">
                        <a:lnSpc>
                          <a:spcPct val="10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dirty="0" smtClean="0"/>
                        <a:t>Aktiviteye bağlı çalışma saatleri  boyunca görevli ekibin konaklama, yiyecek-içecek giderleri ,</a:t>
                      </a:r>
                    </a:p>
                    <a:p>
                      <a:pPr lvl="0">
                        <a:lnSpc>
                          <a:spcPct val="10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dirty="0" smtClean="0"/>
                        <a:t>Ses sistemi.</a:t>
                      </a:r>
                      <a:endParaRPr lang="tr-TR" sz="1800" dirty="0" smtClean="0"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0" y="0"/>
            <a:ext cx="224313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tr-TR" b="1" dirty="0">
                <a:latin typeface="Comic Sans MS" pitchFamily="66" charset="0"/>
                <a:cs typeface="Arial" charset="0"/>
              </a:rPr>
              <a:t>TEŞEKKÜRLER</a:t>
            </a:r>
            <a:r>
              <a:rPr lang="tr-TR" sz="4400" b="1" dirty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BÜYÜK YARIŞ</a:t>
            </a:r>
            <a:endParaRPr lang="tr-T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  <p:grpSp>
        <p:nvGrpSpPr>
          <p:cNvPr id="11" name="10 Grup"/>
          <p:cNvGrpSpPr/>
          <p:nvPr/>
        </p:nvGrpSpPr>
        <p:grpSpPr>
          <a:xfrm>
            <a:off x="755576" y="2240868"/>
            <a:ext cx="7531229" cy="2376264"/>
            <a:chOff x="755576" y="2492896"/>
            <a:chExt cx="7531229" cy="2376264"/>
          </a:xfrm>
        </p:grpSpPr>
        <p:sp>
          <p:nvSpPr>
            <p:cNvPr id="13" name="12 Metin kutusu"/>
            <p:cNvSpPr txBox="1">
              <a:spLocks noChangeArrowheads="1"/>
            </p:cNvSpPr>
            <p:nvPr/>
          </p:nvSpPr>
          <p:spPr bwMode="auto">
            <a:xfrm>
              <a:off x="755576" y="2492896"/>
              <a:ext cx="7531229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tr-TR" sz="6000" b="1" dirty="0">
                  <a:latin typeface="Comic Sans MS" pitchFamily="66" charset="0"/>
                  <a:cs typeface="Arial" charset="0"/>
                </a:rPr>
                <a:t>TEŞEKKÜR EDERİZ</a:t>
              </a:r>
            </a:p>
          </p:txBody>
        </p:sp>
        <p:pic>
          <p:nvPicPr>
            <p:cNvPr id="14" name="Picture 2" descr="C:\Users\HP\Desktop\son slyt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35696" y="3645024"/>
              <a:ext cx="5448021" cy="1224136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0" y="0"/>
            <a:ext cx="14478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tr-TR" b="1" dirty="0">
                <a:latin typeface="Comic Sans MS" pitchFamily="66" charset="0"/>
                <a:cs typeface="Arial" charset="0"/>
              </a:rPr>
              <a:t>KURGU</a:t>
            </a:r>
            <a:r>
              <a:rPr lang="tr-TR" dirty="0">
                <a:cs typeface="Arial" charset="0"/>
              </a:rPr>
              <a:t> </a:t>
            </a:r>
            <a:r>
              <a:rPr lang="tr-TR" sz="4400" b="1" dirty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BÜYÜK YARIŞ</a:t>
            </a:r>
            <a:endParaRPr lang="tr-TR"/>
          </a:p>
        </p:txBody>
      </p:sp>
      <p:graphicFrame>
        <p:nvGraphicFramePr>
          <p:cNvPr id="11" name="10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4883937"/>
              </p:ext>
            </p:extLst>
          </p:nvPr>
        </p:nvGraphicFramePr>
        <p:xfrm>
          <a:off x="247342" y="980728"/>
          <a:ext cx="8501122" cy="335280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262514"/>
                <a:gridCol w="7238608"/>
              </a:tblGrid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 smtClean="0"/>
                        <a:t>KURGU</a:t>
                      </a:r>
                      <a:endParaRPr lang="tr-TR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Clr>
                          <a:srgbClr val="00B0F0"/>
                        </a:buClr>
                      </a:pPr>
                      <a:r>
                        <a:rPr lang="tr-TR" sz="2000" dirty="0" smtClean="0"/>
                        <a:t>Takımlar, verilen malzemelerle projeye paralel şekilde bir yarış arabası yaparlar. Daha sonra yapılan yarışmalar ile takımlar; </a:t>
                      </a:r>
                    </a:p>
                    <a:p>
                      <a:pPr marL="0" indent="0">
                        <a:lnSpc>
                          <a:spcPct val="15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2000" dirty="0" smtClean="0"/>
                        <a:t>En iyi tasarım</a:t>
                      </a:r>
                    </a:p>
                    <a:p>
                      <a:pPr marL="0" indent="0">
                        <a:lnSpc>
                          <a:spcPct val="15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2000" dirty="0" smtClean="0"/>
                        <a:t>En iyi performans</a:t>
                      </a:r>
                    </a:p>
                    <a:p>
                      <a:pPr marL="0" indent="0">
                        <a:lnSpc>
                          <a:spcPct val="15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  <a:tabLst>
                          <a:tab pos="0" algn="l"/>
                        </a:tabLst>
                      </a:pPr>
                      <a:r>
                        <a:rPr lang="tr-TR" sz="2000" dirty="0" smtClean="0"/>
                        <a:t>En iyi servis süresi kategorilerinde değerlendirilir.</a:t>
                      </a:r>
                      <a:endParaRPr lang="tr-TR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 smtClean="0"/>
                        <a:t>VURGU</a:t>
                      </a:r>
                      <a:endParaRPr lang="tr-TR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  <a:defRPr/>
                      </a:pPr>
                      <a:r>
                        <a:rPr lang="tr-TR" sz="2000" dirty="0" smtClean="0"/>
                        <a:t>Markanın bünyesindeki birim çalışanlarının oluşturduğu takımlar, gün içinde mücadele ederek en iyi olmak için mücadele ederler. </a:t>
                      </a:r>
                    </a:p>
                    <a:p>
                      <a:pPr marL="0" indent="0">
                        <a:lnSpc>
                          <a:spcPct val="150000"/>
                        </a:lnSpc>
                        <a:tabLst/>
                        <a:defRPr/>
                      </a:pPr>
                      <a:r>
                        <a:rPr lang="tr-TR" sz="2000" dirty="0" smtClean="0"/>
                        <a:t>Ekip olmanın kurum başarısında ne denli önemli olduğu vurgulanır.</a:t>
                      </a:r>
                      <a:endParaRPr lang="tr-TR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0" y="0"/>
            <a:ext cx="178581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tr-TR" b="1" dirty="0">
                <a:latin typeface="Comic Sans MS" pitchFamily="66" charset="0"/>
                <a:cs typeface="Arial" charset="0"/>
              </a:rPr>
              <a:t>FAYDALAR</a:t>
            </a:r>
            <a:r>
              <a:rPr lang="tr-TR" sz="4400" b="1" dirty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BÜYÜK YARIŞ</a:t>
            </a:r>
            <a:endParaRPr lang="tr-T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  <p:graphicFrame>
        <p:nvGraphicFramePr>
          <p:cNvPr id="12" name="11 Tablo"/>
          <p:cNvGraphicFramePr>
            <a:graphicFrameLocks noGrp="1"/>
          </p:cNvGraphicFramePr>
          <p:nvPr/>
        </p:nvGraphicFramePr>
        <p:xfrm>
          <a:off x="371348" y="1643380"/>
          <a:ext cx="8401305" cy="357124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211896"/>
                <a:gridCol w="1773619"/>
                <a:gridCol w="2473706"/>
                <a:gridCol w="1942084"/>
              </a:tblGrid>
              <a:tr h="370840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”BÜYÜK YARIŞ” MOTİVASYON AKTİVİTESİNİN ÖNE ÇIKARDIĞI UNSURLAR</a:t>
                      </a:r>
                      <a:endParaRPr lang="tr-TR" b="1" dirty="0" smtClean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0" dirty="0" smtClean="0"/>
                        <a:t>İletişim</a:t>
                      </a:r>
                    </a:p>
                    <a:p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0" dirty="0" smtClean="0"/>
                        <a:t>Etkileşim</a:t>
                      </a:r>
                    </a:p>
                    <a:p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0" dirty="0" smtClean="0"/>
                        <a:t>Kendini Yöneten Ekipler</a:t>
                      </a:r>
                    </a:p>
                    <a:p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0" dirty="0" smtClean="0"/>
                        <a:t>Strateji Geliştirme</a:t>
                      </a:r>
                    </a:p>
                    <a:p>
                      <a:endParaRPr lang="tr-TR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Özgüven</a:t>
                      </a:r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Zaman Kullanımı</a:t>
                      </a:r>
                    </a:p>
                    <a:p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Farklı Düşünme</a:t>
                      </a:r>
                    </a:p>
                    <a:p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Sinerji</a:t>
                      </a:r>
                    </a:p>
                    <a:p>
                      <a:endParaRPr lang="tr-TR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Destek &amp; Uyum</a:t>
                      </a:r>
                    </a:p>
                    <a:p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Ekip İçi Güven</a:t>
                      </a:r>
                    </a:p>
                    <a:p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Empati </a:t>
                      </a:r>
                    </a:p>
                    <a:p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Proaktif Yaklaşım</a:t>
                      </a:r>
                    </a:p>
                    <a:p>
                      <a:endParaRPr lang="tr-TR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Etkin Problem Çözme</a:t>
                      </a:r>
                    </a:p>
                    <a:p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Motivasyon</a:t>
                      </a:r>
                    </a:p>
                    <a:p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Hedef Belirleme</a:t>
                      </a:r>
                    </a:p>
                    <a:p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Ekip Uyumu</a:t>
                      </a:r>
                    </a:p>
                    <a:p>
                      <a:endParaRPr lang="tr-TR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Sonuç Odaklılık</a:t>
                      </a:r>
                    </a:p>
                    <a:p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Yardımlaşma</a:t>
                      </a:r>
                    </a:p>
                    <a:p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Paylaşım</a:t>
                      </a:r>
                      <a:r>
                        <a:rPr lang="tr-TR" baseline="0" dirty="0" smtClean="0"/>
                        <a:t> Ve Sorumluluk</a:t>
                      </a:r>
                      <a:endParaRPr lang="tr-TR" dirty="0" smtClean="0"/>
                    </a:p>
                    <a:p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Liderlik</a:t>
                      </a:r>
                    </a:p>
                    <a:p>
                      <a:endParaRPr lang="tr-TR" b="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0" y="0"/>
            <a:ext cx="381707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tr-TR" b="1" dirty="0" smtClean="0">
                <a:latin typeface="Comic Sans MS" pitchFamily="66" charset="0"/>
                <a:cs typeface="Arial" charset="0"/>
              </a:rPr>
              <a:t>“BÜYÜK YARIŞ” AŞAMALAR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BÜYÜK YARIŞ</a:t>
            </a:r>
            <a:endParaRPr lang="tr-TR"/>
          </a:p>
        </p:txBody>
      </p:sp>
      <p:sp>
        <p:nvSpPr>
          <p:cNvPr id="40" name="39 Metin kutusu"/>
          <p:cNvSpPr txBox="1">
            <a:spLocks noChangeArrowheads="1"/>
          </p:cNvSpPr>
          <p:nvPr/>
        </p:nvSpPr>
        <p:spPr bwMode="auto">
          <a:xfrm>
            <a:off x="827584" y="2500306"/>
            <a:ext cx="141147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dirty="0" smtClean="0"/>
              <a:t>PARÇALAR</a:t>
            </a:r>
            <a:endParaRPr lang="tr-TR" dirty="0"/>
          </a:p>
        </p:txBody>
      </p:sp>
      <p:sp>
        <p:nvSpPr>
          <p:cNvPr id="41" name="40 Metin kutusu"/>
          <p:cNvSpPr txBox="1">
            <a:spLocks noChangeArrowheads="1"/>
          </p:cNvSpPr>
          <p:nvPr/>
        </p:nvSpPr>
        <p:spPr bwMode="auto">
          <a:xfrm>
            <a:off x="1115616" y="5291916"/>
            <a:ext cx="11165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dirty="0" smtClean="0"/>
              <a:t>MONTAJ</a:t>
            </a:r>
            <a:endParaRPr lang="tr-TR" dirty="0"/>
          </a:p>
        </p:txBody>
      </p:sp>
      <p:sp>
        <p:nvSpPr>
          <p:cNvPr id="42" name="41 Metin kutusu"/>
          <p:cNvSpPr txBox="1">
            <a:spLocks noChangeArrowheads="1"/>
          </p:cNvSpPr>
          <p:nvPr/>
        </p:nvSpPr>
        <p:spPr bwMode="auto">
          <a:xfrm>
            <a:off x="3840787" y="2500306"/>
            <a:ext cx="159530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dirty="0" smtClean="0"/>
              <a:t>GÖRSELLER</a:t>
            </a:r>
            <a:endParaRPr lang="tr-TR" dirty="0"/>
          </a:p>
        </p:txBody>
      </p:sp>
      <p:sp>
        <p:nvSpPr>
          <p:cNvPr id="43" name="42 Metin kutusu"/>
          <p:cNvSpPr txBox="1">
            <a:spLocks noChangeArrowheads="1"/>
          </p:cNvSpPr>
          <p:nvPr/>
        </p:nvSpPr>
        <p:spPr bwMode="auto">
          <a:xfrm>
            <a:off x="3707904" y="5291916"/>
            <a:ext cx="192026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dirty="0" smtClean="0"/>
              <a:t>EN İYİ TASARIM</a:t>
            </a:r>
            <a:endParaRPr lang="tr-TR" dirty="0"/>
          </a:p>
        </p:txBody>
      </p:sp>
      <p:sp>
        <p:nvSpPr>
          <p:cNvPr id="44" name="43 Metin kutusu"/>
          <p:cNvSpPr txBox="1">
            <a:spLocks noChangeArrowheads="1"/>
          </p:cNvSpPr>
          <p:nvPr/>
        </p:nvSpPr>
        <p:spPr bwMode="auto">
          <a:xfrm>
            <a:off x="7038116" y="2492896"/>
            <a:ext cx="12062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dirty="0" smtClean="0"/>
              <a:t>YARIŞMA</a:t>
            </a:r>
            <a:endParaRPr lang="tr-TR" dirty="0"/>
          </a:p>
        </p:txBody>
      </p:sp>
      <p:sp>
        <p:nvSpPr>
          <p:cNvPr id="45" name="44 Metin kutusu"/>
          <p:cNvSpPr txBox="1">
            <a:spLocks noChangeArrowheads="1"/>
          </p:cNvSpPr>
          <p:nvPr/>
        </p:nvSpPr>
        <p:spPr bwMode="auto">
          <a:xfrm>
            <a:off x="6719123" y="5291916"/>
            <a:ext cx="181331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dirty="0" smtClean="0"/>
              <a:t>PERFORMANS</a:t>
            </a:r>
            <a:endParaRPr lang="tr-TR" dirty="0"/>
          </a:p>
        </p:txBody>
      </p:sp>
      <p:pic>
        <p:nvPicPr>
          <p:cNvPr id="2050" name="Picture 2" descr="C:\POZİTİF OUTDOOR\AKTİVİTE FOTO VE VİDEOLAR\ABBOTT-ABVİE İLAÇ-BÜYÜK YARIŞ\KÜÇÜKLER\_MG_71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692696"/>
            <a:ext cx="2641067" cy="1758826"/>
          </a:xfrm>
          <a:prstGeom prst="rect">
            <a:avLst/>
          </a:prstGeom>
          <a:noFill/>
        </p:spPr>
      </p:pic>
      <p:pic>
        <p:nvPicPr>
          <p:cNvPr id="2051" name="Picture 3" descr="C:\POZİTİF OUTDOOR\AKTİVİTE FOTO VE VİDEOLAR\ABBOTT-ABVİE İLAÇ-BÜYÜK YARIŞ\KÜÇÜKLER\_MG_71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474722"/>
            <a:ext cx="2595624" cy="1728192"/>
          </a:xfrm>
          <a:prstGeom prst="rect">
            <a:avLst/>
          </a:prstGeom>
          <a:noFill/>
        </p:spPr>
      </p:pic>
      <p:pic>
        <p:nvPicPr>
          <p:cNvPr id="2053" name="Picture 5" descr="C:\POZİTİF OUTDOOR\AKTİVİTE FOTO VE VİDEOLAR\ABBOTT-ABVİE İLAÇ-BÜYÜK YARIŞ\KÜÇÜKLER\_MG_719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692696"/>
            <a:ext cx="2664296" cy="1773914"/>
          </a:xfrm>
          <a:prstGeom prst="rect">
            <a:avLst/>
          </a:prstGeom>
          <a:noFill/>
        </p:spPr>
      </p:pic>
      <p:pic>
        <p:nvPicPr>
          <p:cNvPr id="2054" name="Picture 6" descr="C:\POZİTİF OUTDOOR\AKTİVİTE FOTO VE VİDEOLAR\ABBOTT-ABVİE İLAÇ-BÜYÜK YARIŞ\KÜÇÜKLER\_MG_742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200" y="692696"/>
            <a:ext cx="2664296" cy="1773588"/>
          </a:xfrm>
          <a:prstGeom prst="rect">
            <a:avLst/>
          </a:prstGeom>
          <a:noFill/>
        </p:spPr>
      </p:pic>
      <p:pic>
        <p:nvPicPr>
          <p:cNvPr id="2055" name="Picture 7" descr="C:\POZİTİF OUTDOOR\AKTİVİTE FOTO VE VİDEOLAR\ABBOTT-ABVİE İLAÇ-BÜYÜK YARIŞ\KÜÇÜKLER\_MG_745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0192" y="3429000"/>
            <a:ext cx="2664296" cy="1773914"/>
          </a:xfrm>
          <a:prstGeom prst="rect">
            <a:avLst/>
          </a:prstGeom>
          <a:noFill/>
        </p:spPr>
      </p:pic>
      <p:pic>
        <p:nvPicPr>
          <p:cNvPr id="2056" name="Picture 8" descr="C:\POZİTİF OUTDOOR\AKTİVİTE FOTO VE VİDEOLAR\ABBOTT-ABVİE İLAÇ-BÜYÜK YARIŞ\KÜÇÜKLER\_MG_723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25708" y="3429000"/>
            <a:ext cx="2686452" cy="1788666"/>
          </a:xfrm>
          <a:prstGeom prst="rect">
            <a:avLst/>
          </a:prstGeom>
          <a:noFill/>
        </p:spPr>
      </p:pic>
      <p:pic>
        <p:nvPicPr>
          <p:cNvPr id="17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0" grpId="0"/>
      <p:bldP spid="41" grpId="0"/>
      <p:bldP spid="42" grpId="0"/>
      <p:bldP spid="43" grpId="0"/>
      <p:bldP spid="44" grpId="0"/>
      <p:bldP spid="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0" y="0"/>
            <a:ext cx="35654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tr-TR" b="1" dirty="0">
                <a:latin typeface="Comic Sans MS" pitchFamily="66" charset="0"/>
                <a:cs typeface="Arial" charset="0"/>
              </a:rPr>
              <a:t>TANIŞMA  VE TAKIMLAR</a:t>
            </a:r>
            <a:r>
              <a:rPr lang="tr-TR" sz="4400" b="1" dirty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BÜYÜK YARIŞ</a:t>
            </a:r>
            <a:endParaRPr lang="tr-TR"/>
          </a:p>
        </p:txBody>
      </p:sp>
      <p:pic>
        <p:nvPicPr>
          <p:cNvPr id="15" name="Picture 2" descr="C:\POZİTİF OUTDOOR\AKTİVİTE FOTO VE VİDEOLAR\TEZ TUR - BOSCH\küçültülmüş\100_36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5231" y="692597"/>
            <a:ext cx="3451225" cy="2232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 descr="C:\POZİTİF OUTDOOR\AKTİVİTE FOTO VE VİDEOLAR\TEZ TUR - BOSCH\küçültülmüş\100_36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3298579"/>
            <a:ext cx="3456384" cy="2218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12 Tablo"/>
          <p:cNvGraphicFramePr>
            <a:graphicFrameLocks noGrp="1"/>
          </p:cNvGraphicFramePr>
          <p:nvPr/>
        </p:nvGraphicFramePr>
        <p:xfrm>
          <a:off x="107504" y="692696"/>
          <a:ext cx="4896544" cy="37084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896544"/>
              </a:tblGrid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Amaç</a:t>
                      </a:r>
                      <a:endParaRPr lang="tr-T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tr-TR" dirty="0" smtClean="0"/>
                        <a:t>Isınma  ve program hakkında bilgi paylaşımı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tr-TR" dirty="0" smtClean="0"/>
                        <a:t>Aktivite hakkında bilgi paylaşımı yapmak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tr-TR" dirty="0" smtClean="0"/>
                        <a:t>Katılımcıları uygulama ekibi ile tanıştırmak,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tr-TR" dirty="0" smtClean="0"/>
                        <a:t>Grubun önceden belirlenmiş olan takımlara ayrılmasını sağlamak,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tr-TR" dirty="0" smtClean="0"/>
                        <a:t>Katılımcıların uygulama ortamına alışmasını sağlamak. 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0" y="0"/>
            <a:ext cx="339708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tr-TR" b="1" dirty="0" smtClean="0">
                <a:latin typeface="Comic Sans MS" pitchFamily="66" charset="0"/>
                <a:cs typeface="Arial" charset="0"/>
              </a:rPr>
              <a:t>PROJE DEĞERLENDİRME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BÜYÜK YARIŞ</a:t>
            </a:r>
            <a:endParaRPr lang="tr-TR"/>
          </a:p>
        </p:txBody>
      </p:sp>
      <p:pic>
        <p:nvPicPr>
          <p:cNvPr id="3074" name="Picture 2" descr="C:\POZİTİF OUTDOOR\AKTİVİTE FOTO VE VİDEOLAR\ABBOTT-ABVİE İLAÇ-BÜYÜK YARIŞ\KÜÇÜKLER\_MG_71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692696"/>
            <a:ext cx="3460833" cy="2304256"/>
          </a:xfrm>
          <a:prstGeom prst="rect">
            <a:avLst/>
          </a:prstGeom>
          <a:noFill/>
        </p:spPr>
      </p:pic>
      <p:pic>
        <p:nvPicPr>
          <p:cNvPr id="3075" name="Picture 3" descr="C:\POZİTİF OUTDOOR\AKTİVİTE FOTO VE VİDEOLAR\ABBOTT-ABVİE İLAÇ-BÜYÜK YARIŞ\KÜÇÜKLER\_MG_71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3212976"/>
            <a:ext cx="3460089" cy="2304256"/>
          </a:xfrm>
          <a:prstGeom prst="rect">
            <a:avLst/>
          </a:prstGeom>
          <a:noFill/>
        </p:spPr>
      </p:pic>
      <p:graphicFrame>
        <p:nvGraphicFramePr>
          <p:cNvPr id="12" name="11 Tablo"/>
          <p:cNvGraphicFramePr>
            <a:graphicFrameLocks noGrp="1"/>
          </p:cNvGraphicFramePr>
          <p:nvPr/>
        </p:nvGraphicFramePr>
        <p:xfrm>
          <a:off x="107504" y="692696"/>
          <a:ext cx="5159896" cy="52679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159896"/>
              </a:tblGrid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Amaç</a:t>
                      </a:r>
                      <a:endParaRPr lang="tr-T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dirty="0" smtClean="0"/>
                        <a:t>Proje incelemesi yapılarak, strateji belirlenmesi.  </a:t>
                      </a:r>
                    </a:p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dirty="0" smtClean="0"/>
                        <a:t>Verilen malzemeleri kullanarak, yarış arabasının tasarlanması. </a:t>
                      </a:r>
                    </a:p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dirty="0" smtClean="0"/>
                        <a:t>Projeye paralel şekilde ilerlemek.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dirty="0" smtClean="0">
                          <a:solidFill>
                            <a:schemeClr val="bg1"/>
                          </a:solidFill>
                        </a:rPr>
                        <a:t>Faydalar</a:t>
                      </a:r>
                      <a:endParaRPr lang="tr-T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dirty="0" smtClean="0"/>
                        <a:t>Ortak kaynak kullanımı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tr-TR" dirty="0" smtClean="0"/>
                        <a:t>İletişim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tr-TR" dirty="0" smtClean="0"/>
                        <a:t>Problem çözme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dirty="0" smtClean="0"/>
                        <a:t>Etkin problem çözme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tr-TR" dirty="0" smtClean="0"/>
                        <a:t>Senkronize hareket etmek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tr-TR" dirty="0" smtClean="0"/>
                        <a:t>Fikir paylaşımı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tr-TR" dirty="0" smtClean="0"/>
                        <a:t>Karar verme süreci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tr-TR" dirty="0" smtClean="0"/>
                        <a:t>Etkileşim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tr-TR" dirty="0" smtClean="0"/>
                        <a:t>Farklı düşünme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0" y="0"/>
            <a:ext cx="287771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tr-TR" b="1" dirty="0" smtClean="0">
                <a:latin typeface="Comic Sans MS" pitchFamily="66" charset="0"/>
                <a:cs typeface="Arial" charset="0"/>
              </a:rPr>
              <a:t>MONTAJ-KURULUM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BÜYÜK YARIŞ</a:t>
            </a:r>
            <a:endParaRPr lang="tr-T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08104" y="3284984"/>
            <a:ext cx="3456384" cy="2232248"/>
          </a:xfrm>
          <a:prstGeom prst="rect">
            <a:avLst/>
          </a:prstGeom>
          <a:noFill/>
        </p:spPr>
      </p:pic>
      <p:pic>
        <p:nvPicPr>
          <p:cNvPr id="4099" name="Picture 3" descr="C:\POZİTİF OUTDOOR\AKTİVİTE FOTO VE VİDEOLAR\ABBOTT-ABVİE İLAÇ-BÜYÜK YARIŞ\KÜÇÜKLER\_MG_717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94287" y="692696"/>
            <a:ext cx="3470201" cy="2232248"/>
          </a:xfrm>
          <a:prstGeom prst="rect">
            <a:avLst/>
          </a:prstGeom>
          <a:noFill/>
        </p:spPr>
      </p:pic>
      <p:graphicFrame>
        <p:nvGraphicFramePr>
          <p:cNvPr id="12" name="11 Tablo"/>
          <p:cNvGraphicFramePr>
            <a:graphicFrameLocks noGrp="1"/>
          </p:cNvGraphicFramePr>
          <p:nvPr/>
        </p:nvGraphicFramePr>
        <p:xfrm>
          <a:off x="107504" y="692696"/>
          <a:ext cx="5159896" cy="425195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159896"/>
              </a:tblGrid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Amaç</a:t>
                      </a:r>
                      <a:endParaRPr lang="tr-T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dirty="0" smtClean="0"/>
                        <a:t>İhtiyaçlar belirlendikten sonra, görev dağılımı yapılır. </a:t>
                      </a:r>
                    </a:p>
                    <a:p>
                      <a:pPr eaLnBrk="0" hangingPunct="0"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dirty="0" smtClean="0"/>
                        <a:t>Ellerindeki malzemeyi iyi kullanması gerekli olan ekibin doğru hesaplamalar yapması gereklidir. </a:t>
                      </a:r>
                      <a:endParaRPr lang="tr-TR" sz="1800" dirty="0"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dirty="0" smtClean="0">
                          <a:solidFill>
                            <a:schemeClr val="bg1"/>
                          </a:solidFill>
                        </a:rPr>
                        <a:t>Faydalar</a:t>
                      </a:r>
                      <a:endParaRPr lang="tr-T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eaLnBrk="0" hangingPunct="0"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dirty="0" smtClean="0"/>
                        <a:t>Hedef belirleme</a:t>
                      </a:r>
                      <a:endParaRPr lang="tr-TR" sz="1800" dirty="0"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tr-TR" dirty="0" smtClean="0"/>
                        <a:t>Motivasyon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tr-TR" dirty="0" smtClean="0"/>
                        <a:t>Problem çözme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dirty="0" smtClean="0"/>
                        <a:t>Etkin problem çözme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tr-TR" dirty="0" smtClean="0"/>
                        <a:t>Kendini yöneten ekipler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tr-TR" dirty="0" smtClean="0"/>
                        <a:t>Etkileşim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tr-TR" dirty="0" smtClean="0"/>
                        <a:t>Farklı düşünme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0" y="0"/>
            <a:ext cx="188865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tr-TR" b="1" dirty="0" smtClean="0">
                <a:latin typeface="Comic Sans MS" pitchFamily="66" charset="0"/>
                <a:cs typeface="Arial" charset="0"/>
              </a:rPr>
              <a:t>GÖRSELLER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BÜYÜK YARIŞ</a:t>
            </a:r>
            <a:endParaRPr lang="tr-T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5664121" y="1040735"/>
            <a:ext cx="2784309" cy="2088232"/>
          </a:xfrm>
          <a:prstGeom prst="rect">
            <a:avLst/>
          </a:prstGeom>
          <a:noFill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36096" y="3573016"/>
            <a:ext cx="3456384" cy="2310528"/>
          </a:xfrm>
          <a:prstGeom prst="rect">
            <a:avLst/>
          </a:prstGeom>
          <a:noFill/>
        </p:spPr>
      </p:pic>
      <p:graphicFrame>
        <p:nvGraphicFramePr>
          <p:cNvPr id="12" name="11 Tablo"/>
          <p:cNvGraphicFramePr>
            <a:graphicFrameLocks noGrp="1"/>
          </p:cNvGraphicFramePr>
          <p:nvPr/>
        </p:nvGraphicFramePr>
        <p:xfrm>
          <a:off x="107504" y="692696"/>
          <a:ext cx="5159896" cy="50749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159896"/>
              </a:tblGrid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Amaç</a:t>
                      </a:r>
                      <a:endParaRPr lang="tr-T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dirty="0" smtClean="0"/>
                        <a:t>Takımların birlikte hayat verdiği yarış arabaları  yine takımların hayal gücüyle şekillenir.</a:t>
                      </a:r>
                    </a:p>
                    <a:p>
                      <a:pPr>
                        <a:lnSpc>
                          <a:spcPct val="15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dirty="0" smtClean="0"/>
                        <a:t>Takımlar kısıtlı kaynakları kullanarak, hayal güçleri ile araçlara en iyi tasarımı kazandırmaya çalışırlar.</a:t>
                      </a:r>
                      <a:endParaRPr lang="tr-TR" sz="1800" dirty="0" smtClean="0"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dirty="0" smtClean="0">
                          <a:solidFill>
                            <a:schemeClr val="bg1"/>
                          </a:solidFill>
                        </a:rPr>
                        <a:t>Faydalar</a:t>
                      </a:r>
                      <a:endParaRPr lang="tr-T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eaLnBrk="0" hangingPunct="0"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dirty="0" smtClean="0"/>
                        <a:t>Yaratıcı fikirler ortaya çıkması,</a:t>
                      </a:r>
                      <a:endParaRPr lang="tr-TR" sz="1800" dirty="0"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tr-TR" dirty="0" smtClean="0"/>
                        <a:t>Motivasyon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tr-TR" sz="1800" dirty="0" smtClean="0"/>
                        <a:t>Slogan ve konsept vurgusu,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dirty="0" smtClean="0"/>
                        <a:t>Etkin problem çözme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tr-TR" dirty="0" smtClean="0"/>
                        <a:t>Kendini yöneten ekipler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tr-TR" dirty="0" smtClean="0"/>
                        <a:t>Sinerji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tr-TR" dirty="0" smtClean="0"/>
                        <a:t>Farklı düşünme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0" y="0"/>
            <a:ext cx="427392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tr-TR" b="1" dirty="0" smtClean="0">
                <a:latin typeface="Comic Sans MS" pitchFamily="66" charset="0"/>
                <a:cs typeface="Arial" charset="0"/>
              </a:rPr>
              <a:t>YARIŞ 1: EN İYİ PERFORMANS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BÜYÜK YARIŞ</a:t>
            </a:r>
            <a:endParaRPr lang="tr-TR" dirty="0"/>
          </a:p>
        </p:txBody>
      </p:sp>
      <p:pic>
        <p:nvPicPr>
          <p:cNvPr id="6146" name="Picture 2" descr="C:\POZİTİF OUTDOOR\AKTİVİTE FOTO VE VİDEOLAR\ABBOTT-ABVİE İLAÇ-BÜYÜK YARIŞ\KÜÇÜKLER\_MG_74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692696"/>
            <a:ext cx="3400714" cy="2088232"/>
          </a:xfrm>
          <a:prstGeom prst="rect">
            <a:avLst/>
          </a:prstGeom>
          <a:noFill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2080" y="3140968"/>
            <a:ext cx="3384376" cy="2088232"/>
          </a:xfrm>
          <a:prstGeom prst="rect">
            <a:avLst/>
          </a:prstGeom>
          <a:noFill/>
        </p:spPr>
      </p:pic>
      <p:graphicFrame>
        <p:nvGraphicFramePr>
          <p:cNvPr id="12" name="11 Tablo"/>
          <p:cNvGraphicFramePr>
            <a:graphicFrameLocks noGrp="1"/>
          </p:cNvGraphicFramePr>
          <p:nvPr/>
        </p:nvGraphicFramePr>
        <p:xfrm>
          <a:off x="107504" y="692696"/>
          <a:ext cx="4968552" cy="442975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968552"/>
              </a:tblGrid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Amaç</a:t>
                      </a:r>
                      <a:endParaRPr lang="tr-T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dirty="0" smtClean="0"/>
                        <a:t>Ekipler yaptıkları yarış arabaları ile kendi aralarında yarışırlar.</a:t>
                      </a:r>
                    </a:p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dirty="0" smtClean="0"/>
                        <a:t>Kafa kafaya yarışlarda iki araç aynı anda rampadan iner ve en uzak mesafeye giden araç diğer aracı eler..</a:t>
                      </a:r>
                      <a:endParaRPr lang="tr-TR" sz="1800" dirty="0" smtClean="0"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dirty="0" smtClean="0">
                          <a:solidFill>
                            <a:schemeClr val="bg1"/>
                          </a:solidFill>
                        </a:rPr>
                        <a:t>Faydalar</a:t>
                      </a:r>
                      <a:endParaRPr lang="tr-T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dirty="0" smtClean="0"/>
                        <a:t>Ekip uyumu</a:t>
                      </a:r>
                      <a:endParaRPr lang="tr-TR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tr-TR" dirty="0" smtClean="0"/>
                        <a:t>Motivasyon ve takım desteği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tr-TR" sz="1800" dirty="0" smtClean="0"/>
                        <a:t>Yardımlaşma,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dirty="0" smtClean="0"/>
                        <a:t>Zaman</a:t>
                      </a:r>
                      <a:r>
                        <a:rPr lang="tr-TR" sz="1800" baseline="0" dirty="0" smtClean="0"/>
                        <a:t> kullanımı</a:t>
                      </a:r>
                      <a:endParaRPr lang="tr-TR" sz="18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tr-TR" dirty="0" smtClean="0"/>
                        <a:t>Sorumluluk</a:t>
                      </a:r>
                      <a:r>
                        <a:rPr lang="tr-TR" baseline="0" dirty="0" smtClean="0"/>
                        <a:t> ve sahiplenme 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tr-TR" dirty="0" smtClean="0"/>
                        <a:t>Sinerji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6213</TotalTime>
  <Words>683</Words>
  <Application>Microsoft Macintosh PowerPoint</Application>
  <PresentationFormat>On-screen Show (4:3)</PresentationFormat>
  <Paragraphs>191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Ofis Teması</vt:lpstr>
      <vt:lpstr>  BÜYÜK YARIŞ TAKIM ÇALIŞMASI AKTİVİTESİ 2015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TOSHIBA</dc:creator>
  <cp:lastModifiedBy>Yasin Aygündüz</cp:lastModifiedBy>
  <cp:revision>448</cp:revision>
  <dcterms:modified xsi:type="dcterms:W3CDTF">2015-07-31T10:09:07Z</dcterms:modified>
</cp:coreProperties>
</file>