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0" r:id="rId3"/>
    <p:sldId id="291" r:id="rId4"/>
    <p:sldId id="271" r:id="rId5"/>
    <p:sldId id="270" r:id="rId6"/>
    <p:sldId id="267" r:id="rId7"/>
    <p:sldId id="258" r:id="rId8"/>
    <p:sldId id="287" r:id="rId9"/>
    <p:sldId id="266" r:id="rId10"/>
    <p:sldId id="264" r:id="rId11"/>
    <p:sldId id="288" r:id="rId12"/>
    <p:sldId id="262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1" autoAdjust="0"/>
  </p:normalViewPr>
  <p:slideViewPr>
    <p:cSldViewPr>
      <p:cViewPr varScale="1">
        <p:scale>
          <a:sx n="96" d="100"/>
          <a:sy n="96" d="100"/>
        </p:scale>
        <p:origin x="-13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1FB67-2686-6642-B0F3-F84878CE5745}" type="datetimeFigureOut">
              <a:rPr lang="en-US" smtClean="0"/>
              <a:t>31.07.2015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383A6-DBC2-4043-9F42-D788831E4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0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4A26E5-1914-428F-AB2E-103CB986696A}" type="datetimeFigureOut">
              <a:rPr lang="tr-TR"/>
              <a:pPr>
                <a:defRPr/>
              </a:pPr>
              <a:t>31.07.2015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3400AF-1394-4B40-8693-8BEFFEBF94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470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1790F9-51CA-41FC-AD04-B4BED1BB82F7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17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7152D4-5269-4A42-9A3D-43664E56398E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37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EC1370-1A9B-45CB-A8CC-FDA946553FF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48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FA539E-F63F-45F9-8A89-0FD0A92EF34B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04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6F41CB-7659-4919-AFAE-7BED6CB0F17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E6C73A-FAAF-4503-95F4-216843A4E667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9A7124-CB8F-4DD5-973A-0C55ECE01D21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35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2F3D53-1054-4DC8-A774-4A7BA74EC30D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A02D5F-D8D2-4BC5-A5C5-ADA5FF19C5E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C5AB2F-335F-4265-A9C8-2784026FF83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C5AB2F-335F-4265-A9C8-2784026FF83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97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E45CED-B9A0-4D2B-8216-C4394AA7EC4B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46B44-AA11-9447-A672-D665F03DC24E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0486-377D-4807-B860-F353AD40CC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1A927-6A69-DE41-8E37-F5F654463868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E439-68F5-47B2-A76D-1C6BE257CA5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7DC41-86CC-4445-8ECF-0447DC32EE5F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6777F-6929-41F0-A40A-8467180A1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0721B-FBA6-4645-A7D7-AF4E254E7900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BE02-C07E-4B75-B044-F6ECF5A63A8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8BD27-7B0E-C742-9F6D-4CCA4697753E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FE61D-85F3-4905-862B-8EA61B796F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823A8-85B4-C14F-8265-AEDC0A0E688A}" type="datetime1">
              <a:rPr lang="tr-TR" smtClean="0"/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8F2B4-958A-4846-A799-F765F6C19C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EC077-9942-354F-BEF2-65EB76053B81}" type="datetime1">
              <a:rPr lang="tr-TR" smtClean="0"/>
              <a:t>31.07.2015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4A24-5EC6-4B2E-86AD-121FCDE5BF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B251D-111F-9A49-B5D0-D77B7D29E494}" type="datetime1">
              <a:rPr lang="tr-TR" smtClean="0"/>
              <a:t>31.07.2015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DE4E7-6CE9-4644-8195-5BDAAA2657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6BBEB-F082-2144-8BD4-2E819F3923F8}" type="datetime1">
              <a:rPr lang="tr-TR" smtClean="0"/>
              <a:t>31.07.2015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DC21-3CF5-4497-AA99-2B6BF4FC13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42EB8-9F25-0B4F-8A27-3FF330978DE1}" type="datetime1">
              <a:rPr lang="tr-TR" smtClean="0"/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E5D11-CCEF-4C21-B406-8E8F7CB982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A3B5-156A-874B-A375-C7C9BA8517B2}" type="datetime1">
              <a:rPr lang="tr-TR" smtClean="0"/>
              <a:t>31.07.2015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5D8C-97C7-4134-AA8A-B781D28ED8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AF19C3-0D26-E94A-9481-C93AEC1BB9B2}" type="datetime1">
              <a:rPr lang="tr-TR" smtClean="0"/>
              <a:t>31.07.2015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F1402B-7955-4FF7-84F4-E790DF0F69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6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3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5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762" y="4839295"/>
            <a:ext cx="8856476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atin typeface="Comic Sans MS" pitchFamily="66" charset="0"/>
                <a:cs typeface="Arial" pitchFamily="34" charset="0"/>
              </a:rPr>
              <a:t>RİTİM ATÖLYESİ</a:t>
            </a:r>
            <a:br>
              <a:rPr lang="tr-TR" b="1" dirty="0" smtClean="0">
                <a:latin typeface="Comic Sans MS" pitchFamily="66" charset="0"/>
                <a:cs typeface="Arial" pitchFamily="34" charset="0"/>
              </a:rPr>
            </a:br>
            <a:r>
              <a:rPr lang="tr-TR" b="1" dirty="0" smtClean="0">
                <a:latin typeface="Comic Sans MS" pitchFamily="66" charset="0"/>
                <a:cs typeface="Arial" pitchFamily="34" charset="0"/>
              </a:rPr>
              <a:t>TAKIM ÇALIŞMASI AKTİVİTESİ</a:t>
            </a:r>
            <a:br>
              <a:rPr lang="tr-TR" b="1" dirty="0" smtClean="0">
                <a:latin typeface="Comic Sans MS" pitchFamily="66" charset="0"/>
                <a:cs typeface="Arial" pitchFamily="34" charset="0"/>
              </a:rPr>
            </a:br>
            <a:r>
              <a:rPr lang="tr-TR" b="1" dirty="0" smtClean="0">
                <a:latin typeface="Comic Sans MS" pitchFamily="66" charset="0"/>
                <a:cs typeface="Arial" pitchFamily="34" charset="0"/>
              </a:rPr>
              <a:t>2015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 dirty="0"/>
          </a:p>
        </p:txBody>
      </p:sp>
      <p:pic>
        <p:nvPicPr>
          <p:cNvPr id="1026" name="Picture 2" descr="C:\POZİTİF OUTDOOR\AKTİVİTE FOTO VE VİDEOLAR\Ritim Terapi cornelia diamond otel\KÜÇÜK\DSC006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9294" y="188640"/>
            <a:ext cx="5005412" cy="3746826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65329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ZAMAN TABLOSU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b="1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42324"/>
              </p:ext>
            </p:extLst>
          </p:nvPr>
        </p:nvGraphicFramePr>
        <p:xfrm>
          <a:off x="1455896" y="2066992"/>
          <a:ext cx="6232208" cy="27240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84053"/>
                <a:gridCol w="174815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AKTİVİTE BASAMAKLARI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ZAMAN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TANIŞMA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16:00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ENSTRÜMANLAR</a:t>
                      </a:r>
                      <a:r>
                        <a:rPr lang="tr-TR" sz="1800" baseline="0" dirty="0" smtClean="0"/>
                        <a:t> İLE TANIŞMA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16:10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TEORİK</a:t>
                      </a:r>
                      <a:r>
                        <a:rPr lang="tr-TR" sz="1800" baseline="0" dirty="0" smtClean="0"/>
                        <a:t> AĞIRLIKLI UYGULAMA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16:15-16:30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PRATİK UYGULAMALAR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16:30-17:30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VE MÜZİK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18:00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FİNAL</a:t>
                      </a:r>
                      <a:endParaRPr lang="tr-TR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18:30</a:t>
                      </a:r>
                      <a:endParaRPr lang="tr-TR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5859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FİYATLANDIRMA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181969"/>
              </p:ext>
            </p:extLst>
          </p:nvPr>
        </p:nvGraphicFramePr>
        <p:xfrm>
          <a:off x="143508" y="725264"/>
          <a:ext cx="8856985" cy="27076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856985"/>
              </a:tblGrid>
              <a:tr h="353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Teklife Dahil Olan Hizmetler: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Programda yer alan aktivitelerin uygulanması.</a:t>
                      </a:r>
                      <a:endParaRPr lang="tr-TR" sz="1800" dirty="0" smtClean="0"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 Teklife Dahil Olmayan Hizmetleri:</a:t>
                      </a:r>
                      <a:endParaRPr lang="tr-TR" sz="1800" b="1" dirty="0" smtClean="0"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Aktivite alanı için alan izinleri, oluşursa giderleri,</a:t>
                      </a: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Personel </a:t>
                      </a:r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transferi ve tüm </a:t>
                      </a:r>
                      <a:r>
                        <a:rPr lang="tr-TR" sz="1800" dirty="0" smtClean="0"/>
                        <a:t>nakliye giderleri,</a:t>
                      </a: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İstenirse ödüller ve promosyon malzemeleri ,</a:t>
                      </a:r>
                    </a:p>
                    <a:p>
                      <a:pPr lvl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Aktiviteye bağlı çalışma saatleri  boyunca görevli ekibin konaklama, yiyecek-içecek giderleri ,</a:t>
                      </a:r>
                    </a:p>
                    <a:p>
                      <a:pPr lvl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Ses sistemi.</a:t>
                      </a:r>
                      <a:endParaRPr lang="tr-TR" sz="1800" dirty="0" smtClean="0">
                        <a:latin typeface="+mn-lt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1771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>
                <a:latin typeface="Comic Sans MS" pitchFamily="66" charset="0"/>
                <a:cs typeface="Arial" charset="0"/>
              </a:rPr>
              <a:t>TEŞEKKÜRLER</a:t>
            </a:r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grpSp>
        <p:nvGrpSpPr>
          <p:cNvPr id="7" name="10 Grup"/>
          <p:cNvGrpSpPr/>
          <p:nvPr/>
        </p:nvGrpSpPr>
        <p:grpSpPr>
          <a:xfrm>
            <a:off x="755576" y="2240868"/>
            <a:ext cx="7531229" cy="2376264"/>
            <a:chOff x="755576" y="2492896"/>
            <a:chExt cx="7531229" cy="2376264"/>
          </a:xfrm>
        </p:grpSpPr>
        <p:sp>
          <p:nvSpPr>
            <p:cNvPr id="11" name="10 Metin kutusu"/>
            <p:cNvSpPr txBox="1">
              <a:spLocks noChangeArrowheads="1"/>
            </p:cNvSpPr>
            <p:nvPr/>
          </p:nvSpPr>
          <p:spPr bwMode="auto">
            <a:xfrm>
              <a:off x="755576" y="2492896"/>
              <a:ext cx="7531229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tr-TR" sz="6000" b="1" dirty="0">
                  <a:latin typeface="Comic Sans MS" pitchFamily="66" charset="0"/>
                  <a:cs typeface="Arial" charset="0"/>
                </a:rPr>
                <a:t>TEŞEKKÜR EDERİZ</a:t>
              </a:r>
            </a:p>
          </p:txBody>
        </p:sp>
        <p:pic>
          <p:nvPicPr>
            <p:cNvPr id="13" name="Picture 2" descr="C:\Users\HP\Desktop\son slyt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35696" y="3645024"/>
              <a:ext cx="5448021" cy="122413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447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>
                <a:latin typeface="Comic Sans MS" pitchFamily="66" charset="0"/>
                <a:cs typeface="Arial" charset="0"/>
              </a:rPr>
              <a:t>KURGU</a:t>
            </a:r>
            <a:r>
              <a:rPr lang="tr-TR" dirty="0">
                <a:cs typeface="Arial" charset="0"/>
              </a:rPr>
              <a:t> </a:t>
            </a:r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graphicFrame>
        <p:nvGraphicFramePr>
          <p:cNvPr id="11" name="10 Tablo"/>
          <p:cNvGraphicFramePr>
            <a:graphicFrameLocks noGrp="1"/>
          </p:cNvGraphicFramePr>
          <p:nvPr/>
        </p:nvGraphicFramePr>
        <p:xfrm>
          <a:off x="150956" y="764704"/>
          <a:ext cx="8842088" cy="36576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989580"/>
                <a:gridCol w="7852508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/>
                        <a:t>KURGU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tr-TR" sz="2000" dirty="0" smtClean="0"/>
                        <a:t>Aktivite alanında </a:t>
                      </a:r>
                      <a:r>
                        <a:rPr lang="tr-TR" sz="2000" b="1" dirty="0" err="1" smtClean="0">
                          <a:solidFill>
                            <a:schemeClr val="tx1"/>
                          </a:solidFill>
                        </a:rPr>
                        <a:t>katılımıcı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</a:rPr>
                        <a:t> sayısı kadar</a:t>
                      </a:r>
                      <a:r>
                        <a:rPr lang="tr-TR" sz="2000" dirty="0" smtClean="0"/>
                        <a:t> oturma istasyonu hazırlanır ve oluşturulan takımlar burada yerlerini alır. İstasyonlarda;  darbuka, tef, </a:t>
                      </a:r>
                      <a:r>
                        <a:rPr lang="tr-TR" sz="2000" dirty="0" err="1" smtClean="0"/>
                        <a:t>marakas</a:t>
                      </a:r>
                      <a:r>
                        <a:rPr lang="tr-TR" sz="2000" dirty="0" smtClean="0"/>
                        <a:t> gibi ritim aletleri hazır bulundurulacaktır.</a:t>
                      </a:r>
                    </a:p>
                    <a:p>
                      <a:pPr marL="3175" indent="0">
                        <a:lnSpc>
                          <a:spcPct val="100000"/>
                        </a:lnSpc>
                      </a:pPr>
                      <a:r>
                        <a:rPr lang="de-DE" sz="2000" dirty="0" err="1" smtClean="0"/>
                        <a:t>Rit</a:t>
                      </a:r>
                      <a:r>
                        <a:rPr lang="tr-TR" sz="2000" dirty="0" smtClean="0"/>
                        <a:t>i</a:t>
                      </a:r>
                      <a:r>
                        <a:rPr lang="de-DE" sz="2000" dirty="0" smtClean="0"/>
                        <a:t>m </a:t>
                      </a:r>
                      <a:r>
                        <a:rPr lang="de-DE" sz="2000" dirty="0" err="1" smtClean="0"/>
                        <a:t>terapi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sırasında</a:t>
                      </a:r>
                      <a:r>
                        <a:rPr lang="tr-TR" sz="2000" baseline="0" dirty="0" smtClean="0"/>
                        <a:t> ritim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eğit</a:t>
                      </a:r>
                      <a:r>
                        <a:rPr lang="tr-TR" sz="2000" dirty="0" smtClean="0"/>
                        <a:t>menlerimiz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genel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ritimler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üzerine</a:t>
                      </a:r>
                      <a:r>
                        <a:rPr lang="tr-TR" sz="2000" dirty="0" smtClean="0"/>
                        <a:t> teorik 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ders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verecek</a:t>
                      </a:r>
                      <a:r>
                        <a:rPr lang="tr-TR" sz="2000" dirty="0" smtClean="0"/>
                        <a:t>tir. </a:t>
                      </a:r>
                    </a:p>
                    <a:p>
                      <a:pPr marL="3175" indent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2000" dirty="0" smtClean="0"/>
                        <a:t>Başta enstrüman</a:t>
                      </a:r>
                      <a:r>
                        <a:rPr lang="tr-TR" sz="2000" baseline="0" dirty="0" smtClean="0"/>
                        <a:t> grupları kendi aralarında tek ses çıkarmaya çalışır. </a:t>
                      </a:r>
                    </a:p>
                    <a:p>
                      <a:pPr marL="3175" indent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2000" baseline="0" dirty="0" smtClean="0"/>
                        <a:t>Enstrüman grupları kendi aralarında senkronizasyonu yakaladıktan sonra diğer enstrüman grupları ile ortak çalışmalara başlanır.</a:t>
                      </a:r>
                    </a:p>
                    <a:p>
                      <a:pPr marL="3175" indent="0">
                        <a:lnSpc>
                          <a:spcPct val="100000"/>
                        </a:lnSpc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2000" dirty="0" smtClean="0"/>
                        <a:t>Sonrasında ekip olarak</a:t>
                      </a:r>
                      <a:r>
                        <a:rPr lang="tr-TR" sz="2000" baseline="0" dirty="0" smtClean="0"/>
                        <a:t> tek bir melodiye farklı ritim aletleri ile hayat verilecektir.</a:t>
                      </a:r>
                      <a:endParaRPr lang="tr-TR" sz="2000" dirty="0">
                        <a:cs typeface="Arial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/>
                        <a:t>VURGU</a:t>
                      </a:r>
                      <a:endParaRPr lang="tr-T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aseline="0" dirty="0" smtClean="0"/>
                        <a:t>Ortak hedefler için, birlikte hareket edildiği zaman, beraber çalışıldığında başarıya daha çabuk ulaşılacağı vurgulanmış olur.</a:t>
                      </a:r>
                      <a:endParaRPr lang="en-US" sz="2000" dirty="0"/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7858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>
                <a:latin typeface="Comic Sans MS" pitchFamily="66" charset="0"/>
                <a:cs typeface="Arial" charset="0"/>
              </a:rPr>
              <a:t>FAYDALAR</a:t>
            </a:r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graphicFrame>
        <p:nvGraphicFramePr>
          <p:cNvPr id="12" name="11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94494"/>
              </p:ext>
            </p:extLst>
          </p:nvPr>
        </p:nvGraphicFramePr>
        <p:xfrm>
          <a:off x="371348" y="1643380"/>
          <a:ext cx="8401305" cy="3571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11896"/>
                <a:gridCol w="1773619"/>
                <a:gridCol w="2473706"/>
                <a:gridCol w="1942084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“RİTİM ATÖLYESİ” MOTİVASYON AKTİVİTESİNİN ÖNE ÇIKARDIĞI UNSURLAR</a:t>
                      </a:r>
                      <a:endParaRPr lang="tr-TR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0" dirty="0" smtClean="0"/>
                        <a:t>İletişim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0" dirty="0" smtClean="0"/>
                        <a:t>Etkileşim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0" dirty="0" smtClean="0"/>
                        <a:t>Kendini Yöneten Ekipler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0" dirty="0" smtClean="0"/>
                        <a:t>Strateji Geliştirme</a:t>
                      </a:r>
                    </a:p>
                    <a:p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Özgüven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Zaman Kullanımı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Farklı Düşünme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Sinerji</a:t>
                      </a:r>
                    </a:p>
                    <a:p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Destek &amp; Uyum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Ekip İçi Güven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Empati 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Proaktif Yaklaşım</a:t>
                      </a:r>
                    </a:p>
                    <a:p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Etkin Problem Çözme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Motivasyon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Hedef Belirleme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Ekip Uyumu</a:t>
                      </a:r>
                    </a:p>
                    <a:p>
                      <a:endParaRPr lang="tr-TR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Sonuç Odaklılık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Yardımlaşma</a:t>
                      </a:r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Paylaşım</a:t>
                      </a:r>
                      <a:r>
                        <a:rPr lang="tr-TR" baseline="0" dirty="0" smtClean="0"/>
                        <a:t> Ve Sorumluluk</a:t>
                      </a:r>
                      <a:endParaRPr lang="tr-TR" dirty="0" smtClean="0"/>
                    </a:p>
                    <a:p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Liderlik</a:t>
                      </a:r>
                    </a:p>
                    <a:p>
                      <a:endParaRPr lang="tr-TR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sp>
        <p:nvSpPr>
          <p:cNvPr id="40" name="39 Metin kutusu"/>
          <p:cNvSpPr txBox="1">
            <a:spLocks noChangeArrowheads="1"/>
          </p:cNvSpPr>
          <p:nvPr/>
        </p:nvSpPr>
        <p:spPr bwMode="auto">
          <a:xfrm>
            <a:off x="1115616" y="3068960"/>
            <a:ext cx="24076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 smtClean="0"/>
              <a:t>ISINMA VE TANIŞMA</a:t>
            </a:r>
            <a:endParaRPr lang="tr-TR" dirty="0"/>
          </a:p>
        </p:txBody>
      </p:sp>
      <p:sp>
        <p:nvSpPr>
          <p:cNvPr id="41" name="40 Metin kutusu"/>
          <p:cNvSpPr txBox="1">
            <a:spLocks noChangeArrowheads="1"/>
          </p:cNvSpPr>
          <p:nvPr/>
        </p:nvSpPr>
        <p:spPr bwMode="auto">
          <a:xfrm>
            <a:off x="5724128" y="5733256"/>
            <a:ext cx="12747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 smtClean="0"/>
              <a:t>VE MÜZİK</a:t>
            </a:r>
            <a:endParaRPr lang="tr-TR" dirty="0"/>
          </a:p>
        </p:txBody>
      </p:sp>
      <p:sp>
        <p:nvSpPr>
          <p:cNvPr id="43" name="42 Metin kutusu"/>
          <p:cNvSpPr txBox="1">
            <a:spLocks noChangeArrowheads="1"/>
          </p:cNvSpPr>
          <p:nvPr/>
        </p:nvSpPr>
        <p:spPr bwMode="auto">
          <a:xfrm>
            <a:off x="1331640" y="5733256"/>
            <a:ext cx="1860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dirty="0" smtClean="0"/>
              <a:t>PRATİK EĞİTİM</a:t>
            </a:r>
            <a:endParaRPr lang="tr-TR" dirty="0"/>
          </a:p>
        </p:txBody>
      </p:sp>
      <p:pic>
        <p:nvPicPr>
          <p:cNvPr id="2050" name="Picture 2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836712"/>
            <a:ext cx="3024336" cy="2263882"/>
          </a:xfrm>
          <a:prstGeom prst="rect">
            <a:avLst/>
          </a:prstGeom>
          <a:noFill/>
        </p:spPr>
      </p:pic>
      <p:pic>
        <p:nvPicPr>
          <p:cNvPr id="2054" name="Picture 6" descr="C:\POZİTİF OUTDOOR\AKTİVİTE FOTO VE VİDEOLAR\Ritim Terapi cornelia diamond otel\KÜÇÜK\DSC006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9076" y="836712"/>
            <a:ext cx="3665332" cy="4896544"/>
          </a:xfrm>
          <a:prstGeom prst="rect">
            <a:avLst/>
          </a:prstGeom>
          <a:noFill/>
        </p:spPr>
      </p:pic>
      <p:pic>
        <p:nvPicPr>
          <p:cNvPr id="2055" name="Picture 7" descr="C:\POZİTİF OUTDOOR\AKTİVİTE FOTO VE VİDEOLAR\Ritim Terapi cornelia diamond otel\KÜÇÜK\DSC0064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501008"/>
            <a:ext cx="3024336" cy="2263881"/>
          </a:xfrm>
          <a:prstGeom prst="rect">
            <a:avLst/>
          </a:prstGeom>
          <a:noFill/>
        </p:spPr>
      </p:pic>
      <p:pic>
        <p:nvPicPr>
          <p:cNvPr id="12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0" y="0"/>
            <a:ext cx="581730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”RİTİM ATÖLYESİ” AKTİVİTESİ AŞAMALAR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3565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>
                <a:latin typeface="Comic Sans MS" pitchFamily="66" charset="0"/>
                <a:cs typeface="Arial" charset="0"/>
              </a:rPr>
              <a:t>TANIŞMA  VE TAKIMLAR</a:t>
            </a:r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pic>
        <p:nvPicPr>
          <p:cNvPr id="12" name="Picture 2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692696"/>
            <a:ext cx="3384376" cy="2263882"/>
          </a:xfrm>
          <a:prstGeom prst="rect">
            <a:avLst/>
          </a:prstGeom>
          <a:noFill/>
        </p:spPr>
      </p:pic>
      <p:pic>
        <p:nvPicPr>
          <p:cNvPr id="3074" name="Picture 2" descr="C:\POZİTİF OUTDOOR\AKTİVİTE FOTO VE VİDEOLAR\Ritim Terapi cornelia diamond otel\KÜÇÜK\DSC006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356992"/>
            <a:ext cx="3384376" cy="2232247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107504" y="692696"/>
          <a:ext cx="5159896" cy="3708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Amaç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Isınma  ve program hakkında bilgi paylaşımı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Aktivite hakkında bilgi paylaşımı yapmak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Katılımcıları uygulama ekibi ile tanıştırmak,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Grubun önceden belirlenmiş olan takımlara ayrılmasını sağlamak,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Katılımcıların uygulama ortamına alışmasını sağlamak. 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4721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TEORİK EĞİTİM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/>
          </a:p>
        </p:txBody>
      </p:sp>
      <p:pic>
        <p:nvPicPr>
          <p:cNvPr id="4098" name="Picture 2" descr="C:\POZİTİF OUTDOOR\AKTİVİTE FOTO VE VİDEOLAR\Ritim Terapi cornelia diamond otel\KÜÇÜK\DSC006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92697"/>
            <a:ext cx="3312368" cy="2376264"/>
          </a:xfrm>
          <a:prstGeom prst="rect">
            <a:avLst/>
          </a:prstGeom>
          <a:noFill/>
        </p:spPr>
      </p:pic>
      <p:pic>
        <p:nvPicPr>
          <p:cNvPr id="4099" name="Picture 3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429000"/>
            <a:ext cx="3312368" cy="2376264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107504" y="692696"/>
          <a:ext cx="5159896" cy="44297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Amaç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2D05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tr-TR" dirty="0" smtClean="0"/>
                        <a:t>Profesyonel ritim eğitmenleri eşliğinde teorik eğitimler gerçekleşir. </a:t>
                      </a:r>
                    </a:p>
                    <a:p>
                      <a:pPr>
                        <a:buClr>
                          <a:srgbClr val="92D050"/>
                        </a:buClr>
                        <a:buFont typeface="Wingdings" pitchFamily="2" charset="2"/>
                        <a:buNone/>
                      </a:pPr>
                      <a:r>
                        <a:rPr lang="tr-TR" dirty="0" smtClean="0"/>
                        <a:t>Katılımcıların, çeşitli enstrümanlara alışmalarının sağlanması. Bu aşamada doğru sesleri nasıl çıkarmaları gerektiği öğretilir.</a:t>
                      </a:r>
                      <a:endParaRPr lang="tr-T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Faydalar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Ekip uyumu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İletişim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Zaman</a:t>
                      </a:r>
                      <a:r>
                        <a:rPr lang="tr-TR" baseline="0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Etkin problem çözme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Senkronize hareket etmek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Etkileşim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82641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PRATİK UYGULAMA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 dirty="0"/>
          </a:p>
        </p:txBody>
      </p:sp>
      <p:pic>
        <p:nvPicPr>
          <p:cNvPr id="5122" name="Picture 2" descr="C:\POZİTİF OUTDOOR\AKTİVİTE FOTO VE VİDEOLAR\Ritim Terapi cornelia diamond otel\KÜÇÜK\DSC006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92696"/>
            <a:ext cx="3384376" cy="2364730"/>
          </a:xfrm>
          <a:prstGeom prst="rect">
            <a:avLst/>
          </a:prstGeom>
          <a:noFill/>
        </p:spPr>
      </p:pic>
      <p:pic>
        <p:nvPicPr>
          <p:cNvPr id="5123" name="Picture 3" descr="C:\POZİTİF OUTDOOR\AKTİVİTE FOTO VE VİDEOLAR\Ritim Terapi cornelia diamond otel\KÜÇÜK\DSC006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501008"/>
            <a:ext cx="3384376" cy="2376264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107504" y="692696"/>
          <a:ext cx="5159896" cy="4155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Amaç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Her enstrüman grubunun, ortak sesleri birlikte çalabilmeleri için eş zamanlı olarak pratik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yapılır.</a:t>
                      </a:r>
                    </a:p>
                    <a:p>
                      <a:r>
                        <a:rPr lang="tr-TR" dirty="0" smtClean="0"/>
                        <a:t>Eğitmenlerin yönlendirmeleri ile takım üyeleri istenilen melodileri en iyi şekilde çalmaya çalışırlar</a:t>
                      </a:r>
                      <a:endParaRPr lang="tr-T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Faydalar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Ekip uyumu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İletişim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Zaman</a:t>
                      </a:r>
                      <a:r>
                        <a:rPr lang="tr-TR" baseline="0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Hedef belirleme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Senkronize hareket etmek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Etkileşim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175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 smtClean="0">
                <a:latin typeface="Comic Sans MS" pitchFamily="66" charset="0"/>
                <a:cs typeface="Arial" charset="0"/>
              </a:rPr>
              <a:t>VE MÜZİK</a:t>
            </a:r>
            <a:r>
              <a:rPr lang="tr-TR" sz="4400" b="1" dirty="0" smtClean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 dirty="0"/>
          </a:p>
        </p:txBody>
      </p:sp>
      <p:pic>
        <p:nvPicPr>
          <p:cNvPr id="6146" name="Picture 2" descr="C:\POZİTİF OUTDOOR\AKTİVİTE FOTO VE VİDEOLAR\Ritim Terapi cornelia diamond otel\KÜÇÜK\DSC006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703814"/>
            <a:ext cx="3312368" cy="2293138"/>
          </a:xfrm>
          <a:prstGeom prst="rect">
            <a:avLst/>
          </a:prstGeom>
          <a:noFill/>
        </p:spPr>
      </p:pic>
      <p:pic>
        <p:nvPicPr>
          <p:cNvPr id="6149" name="Picture 5" descr="C:\POZİTİF OUTDOOR\AKTİVİTE FOTO VE VİDEOLAR\Ritim Terapi cornelia diamond otel\KÜÇÜK\DSC006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356992"/>
            <a:ext cx="3312368" cy="2304256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107504" y="692696"/>
          <a:ext cx="5159896" cy="38811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Amaç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Genel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ritim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çalışmalarından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sonra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gruplar</a:t>
                      </a:r>
                      <a:r>
                        <a:rPr lang="de-DE" dirty="0" smtClean="0"/>
                        <a:t> </a:t>
                      </a:r>
                      <a:r>
                        <a:rPr lang="tr-TR" dirty="0" smtClean="0"/>
                        <a:t>takım halinde </a:t>
                      </a:r>
                      <a:r>
                        <a:rPr lang="de-DE" dirty="0" err="1" smtClean="0"/>
                        <a:t>performanslarını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suna</a:t>
                      </a:r>
                      <a:r>
                        <a:rPr lang="tr-TR" dirty="0" err="1" smtClean="0"/>
                        <a:t>rlar</a:t>
                      </a:r>
                      <a:r>
                        <a:rPr lang="tr-TR" dirty="0" smtClean="0"/>
                        <a:t>. Eğitmenler, takımlar </a:t>
                      </a:r>
                      <a:r>
                        <a:rPr lang="de-DE" dirty="0" err="1" smtClean="0"/>
                        <a:t>arasından</a:t>
                      </a:r>
                      <a:r>
                        <a:rPr lang="de-DE" dirty="0" smtClean="0"/>
                        <a:t> en</a:t>
                      </a:r>
                      <a:r>
                        <a:rPr lang="tr-TR" dirty="0" smtClean="0"/>
                        <a:t> başarılı ekipleri belirler</a:t>
                      </a:r>
                      <a:endParaRPr lang="tr-T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Faydalar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Ekip uyumu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İletişim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Zaman</a:t>
                      </a:r>
                      <a:r>
                        <a:rPr lang="tr-TR" baseline="0" dirty="0" smtClean="0"/>
                        <a:t> kullanımı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sz="1800" dirty="0" smtClean="0"/>
                        <a:t>Hedef belirleme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Senkronize hareket etmek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r-TR" dirty="0" smtClean="0"/>
                        <a:t>Etkileşim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0" y="0"/>
            <a:ext cx="26436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[</a:t>
            </a:r>
            <a:r>
              <a:rPr lang="tr-TR" b="1" dirty="0">
                <a:latin typeface="Comic Sans MS" pitchFamily="66" charset="0"/>
                <a:cs typeface="Arial" charset="0"/>
              </a:rPr>
              <a:t>UYGULAMA EKİBİ</a:t>
            </a:r>
            <a:r>
              <a:rPr lang="tr-TR" sz="4400" b="1" dirty="0">
                <a:solidFill>
                  <a:srgbClr val="00B0F0"/>
                </a:solidFill>
                <a:latin typeface="Calibri" pitchFamily="34" charset="0"/>
              </a:rPr>
              <a:t>]</a:t>
            </a:r>
            <a:endParaRPr lang="tr-TR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RİTİM ATÖLYESİ</a:t>
            </a:r>
            <a:endParaRPr lang="tr-TR" dirty="0"/>
          </a:p>
        </p:txBody>
      </p:sp>
      <p:pic>
        <p:nvPicPr>
          <p:cNvPr id="11" name="Picture 2" descr="http://www.sportscorpelite.com/uploaded/team_building_ha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56386"/>
            <a:ext cx="2334281" cy="2808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 descr="C:\POZİTİF OUTDOOR\AKTİVİTE FOTO VE VİDEOLAR\Ritim Terapi cornelia diamond otel\KÜÇÜK\DSC006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692696"/>
            <a:ext cx="3312368" cy="2291473"/>
          </a:xfrm>
          <a:prstGeom prst="rect">
            <a:avLst/>
          </a:prstGeom>
          <a:noFill/>
        </p:spPr>
      </p:pic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107504" y="692696"/>
          <a:ext cx="5159896" cy="33934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5989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Operasyon</a:t>
                      </a:r>
                      <a:r>
                        <a:rPr lang="tr-TR" baseline="0" dirty="0" smtClean="0"/>
                        <a:t> Ekibinin Görevleri</a:t>
                      </a:r>
                      <a:endParaRPr lang="tr-T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Takımların ve zaman akışının kontrolü,</a:t>
                      </a:r>
                    </a:p>
                    <a:p>
                      <a:pPr marL="176213" indent="-176213"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Operasyonun düzgün akışının</a:t>
                      </a:r>
                      <a:r>
                        <a:rPr lang="tr-TR" baseline="0" dirty="0" smtClean="0"/>
                        <a:t> sağlanması</a:t>
                      </a:r>
                      <a:endParaRPr lang="tr-TR" dirty="0" smtClean="0"/>
                    </a:p>
                    <a:p>
                      <a:pPr marL="176213" indent="-176213"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Kurulumların eksiksiz yapılmasının sağlanması,</a:t>
                      </a:r>
                      <a:endParaRPr lang="tr-TR" dirty="0" smtClean="0"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Aktivite Sorumlularının Görevleri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Takımların yönlendirilmesi,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Takım motivasyonunun yüksek kalmasını sağlamak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Projeye paralel gidilmesinin sağlanması,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Takım performanslarının değerlendirilmesi,</a:t>
                      </a:r>
                    </a:p>
                    <a:p>
                      <a:pPr>
                        <a:buClr>
                          <a:srgbClr val="00B0F0"/>
                        </a:buClr>
                        <a:buFont typeface="Wingdings" pitchFamily="2" charset="2"/>
                        <a:buChar char="§"/>
                      </a:pPr>
                      <a:r>
                        <a:rPr lang="tr-TR" dirty="0" smtClean="0"/>
                        <a:t>Ritim</a:t>
                      </a:r>
                      <a:r>
                        <a:rPr lang="tr-TR" baseline="0" dirty="0" smtClean="0"/>
                        <a:t> aletleri ile katılımcılara teorik ve pratik eğitimler verilmesi</a:t>
                      </a:r>
                      <a:endParaRPr lang="tr-TR" dirty="0" smtClean="0"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07528"/>
            <a:ext cx="1728192" cy="73384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4238</TotalTime>
  <Words>515</Words>
  <Application>Microsoft Macintosh PowerPoint</Application>
  <PresentationFormat>On-screen Show (4:3)</PresentationFormat>
  <Paragraphs>136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Ofis Teması</vt:lpstr>
      <vt:lpstr>RİTİM ATÖLYESİ TAKIM ÇALIŞMASI AKTİVİTESİ 2015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Yasin Aygündüz</cp:lastModifiedBy>
  <cp:revision>405</cp:revision>
  <dcterms:modified xsi:type="dcterms:W3CDTF">2015-07-31T10:33:35Z</dcterms:modified>
</cp:coreProperties>
</file>